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6" r:id="rId9"/>
    <p:sldId id="267" r:id="rId10"/>
    <p:sldId id="268" r:id="rId11"/>
    <p:sldId id="269" r:id="rId12"/>
    <p:sldId id="270" r:id="rId13"/>
    <p:sldId id="271" r:id="rId14"/>
    <p:sldId id="272" r:id="rId15"/>
    <p:sldId id="258" r:id="rId16"/>
    <p:sldId id="273" r:id="rId17"/>
    <p:sldId id="265" r:id="rId18"/>
    <p:sldId id="259"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p:scale>
          <a:sx n="75" d="100"/>
          <a:sy n="75" d="100"/>
        </p:scale>
        <p:origin x="744" y="2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251066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55870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24472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310296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7271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1046265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78657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445618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1020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604195-3286-49BE-912C-B932D785B221}"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239315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04195-3286-49BE-912C-B932D785B221}"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269293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604195-3286-49BE-912C-B932D785B221}"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218201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604195-3286-49BE-912C-B932D785B221}"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180487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04195-3286-49BE-912C-B932D785B221}"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213938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604195-3286-49BE-912C-B932D785B221}"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365114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604195-3286-49BE-912C-B932D785B221}"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1B2EE-EADF-4C39-A3AA-D496CE120A42}" type="slidenum">
              <a:rPr lang="en-US" smtClean="0"/>
              <a:t>‹#›</a:t>
            </a:fld>
            <a:endParaRPr lang="en-US"/>
          </a:p>
        </p:txBody>
      </p:sp>
    </p:spTree>
    <p:extLst>
      <p:ext uri="{BB962C8B-B14F-4D97-AF65-F5344CB8AC3E}">
        <p14:creationId xmlns:p14="http://schemas.microsoft.com/office/powerpoint/2010/main" val="293215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604195-3286-49BE-912C-B932D785B221}" type="datetimeFigureOut">
              <a:rPr lang="en-US" smtClean="0"/>
              <a:t>3/19/2019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71B2EE-EADF-4C39-A3AA-D496CE120A42}" type="slidenum">
              <a:rPr lang="en-US" smtClean="0"/>
              <a:t>‹#›</a:t>
            </a:fld>
            <a:endParaRPr lang="en-US"/>
          </a:p>
        </p:txBody>
      </p:sp>
    </p:spTree>
    <p:extLst>
      <p:ext uri="{BB962C8B-B14F-4D97-AF65-F5344CB8AC3E}">
        <p14:creationId xmlns:p14="http://schemas.microsoft.com/office/powerpoint/2010/main" val="1658084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44760-382C-46EA-8BDA-EE2832CA5A97}"/>
              </a:ext>
            </a:extLst>
          </p:cNvPr>
          <p:cNvSpPr>
            <a:spLocks noGrp="1"/>
          </p:cNvSpPr>
          <p:nvPr>
            <p:ph type="ctrTitle"/>
          </p:nvPr>
        </p:nvSpPr>
        <p:spPr>
          <a:xfrm>
            <a:off x="1554120" y="1020871"/>
            <a:ext cx="6960759" cy="2849671"/>
          </a:xfrm>
        </p:spPr>
        <p:txBody>
          <a:bodyPr>
            <a:normAutofit fontScale="90000"/>
          </a:bodyPr>
          <a:lstStyle/>
          <a:p>
            <a:pPr algn="l"/>
            <a:r>
              <a:rPr lang="en-US" sz="6600" dirty="0">
                <a:solidFill>
                  <a:srgbClr val="FFFFFF"/>
                </a:solidFill>
              </a:rPr>
              <a:t>Human Factors and Music Streaming Services</a:t>
            </a:r>
          </a:p>
        </p:txBody>
      </p:sp>
      <p:sp>
        <p:nvSpPr>
          <p:cNvPr id="3" name="Subtitle 2">
            <a:extLst>
              <a:ext uri="{FF2B5EF4-FFF2-40B4-BE49-F238E27FC236}">
                <a16:creationId xmlns:a16="http://schemas.microsoft.com/office/drawing/2014/main" id="{F9E7C62A-983B-4E93-BED2-C01209AF1AB8}"/>
              </a:ext>
            </a:extLst>
          </p:cNvPr>
          <p:cNvSpPr>
            <a:spLocks noGrp="1"/>
          </p:cNvSpPr>
          <p:nvPr>
            <p:ph type="subTitle" idx="1"/>
          </p:nvPr>
        </p:nvSpPr>
        <p:spPr>
          <a:xfrm>
            <a:off x="1683088" y="3962088"/>
            <a:ext cx="6112077" cy="1186108"/>
          </a:xfrm>
        </p:spPr>
        <p:txBody>
          <a:bodyPr>
            <a:normAutofit/>
          </a:bodyPr>
          <a:lstStyle/>
          <a:p>
            <a:pPr algn="l"/>
            <a:r>
              <a:rPr lang="en-US" sz="2000" dirty="0">
                <a:solidFill>
                  <a:srgbClr val="FFFFFF">
                    <a:alpha val="70000"/>
                  </a:srgbClr>
                </a:solidFill>
              </a:rPr>
              <a:t>By Leah Ramsier</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88462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3D77-A2FE-4D8B-801F-7B3FA284B527}"/>
              </a:ext>
            </a:extLst>
          </p:cNvPr>
          <p:cNvSpPr>
            <a:spLocks noGrp="1"/>
          </p:cNvSpPr>
          <p:nvPr>
            <p:ph type="title"/>
          </p:nvPr>
        </p:nvSpPr>
        <p:spPr/>
        <p:txBody>
          <a:bodyPr/>
          <a:lstStyle/>
          <a:p>
            <a:r>
              <a:rPr lang="en-US" dirty="0"/>
              <a:t>Takeaways from Personas cont.:</a:t>
            </a:r>
            <a:br>
              <a:rPr lang="en-US" dirty="0"/>
            </a:br>
            <a:r>
              <a:rPr lang="en-US" dirty="0"/>
              <a:t>More Contexts</a:t>
            </a:r>
          </a:p>
        </p:txBody>
      </p:sp>
      <p:sp>
        <p:nvSpPr>
          <p:cNvPr id="3" name="Content Placeholder 2">
            <a:extLst>
              <a:ext uri="{FF2B5EF4-FFF2-40B4-BE49-F238E27FC236}">
                <a16:creationId xmlns:a16="http://schemas.microsoft.com/office/drawing/2014/main" id="{1164A52C-DC3E-41D7-97B5-B2730260D32B}"/>
              </a:ext>
            </a:extLst>
          </p:cNvPr>
          <p:cNvSpPr>
            <a:spLocks noGrp="1"/>
          </p:cNvSpPr>
          <p:nvPr>
            <p:ph idx="1"/>
          </p:nvPr>
        </p:nvSpPr>
        <p:spPr/>
        <p:txBody>
          <a:bodyPr/>
          <a:lstStyle/>
          <a:p>
            <a:r>
              <a:rPr lang="en-US" dirty="0"/>
              <a:t>Level of attention</a:t>
            </a:r>
          </a:p>
          <a:p>
            <a:r>
              <a:rPr lang="en-US" dirty="0"/>
              <a:t>Level of energy/motivation</a:t>
            </a:r>
          </a:p>
          <a:p>
            <a:r>
              <a:rPr lang="en-US" dirty="0"/>
              <a:t>Mood</a:t>
            </a:r>
          </a:p>
          <a:p>
            <a:r>
              <a:rPr lang="en-US" dirty="0"/>
              <a:t>Temporal Aspect</a:t>
            </a:r>
          </a:p>
        </p:txBody>
      </p:sp>
    </p:spTree>
    <p:extLst>
      <p:ext uri="{BB962C8B-B14F-4D97-AF65-F5344CB8AC3E}">
        <p14:creationId xmlns:p14="http://schemas.microsoft.com/office/powerpoint/2010/main" val="404595547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4BB4-4C76-4ACF-A259-314D03E1AA7B}"/>
              </a:ext>
            </a:extLst>
          </p:cNvPr>
          <p:cNvSpPr>
            <a:spLocks noGrp="1"/>
          </p:cNvSpPr>
          <p:nvPr>
            <p:ph type="title"/>
          </p:nvPr>
        </p:nvSpPr>
        <p:spPr/>
        <p:txBody>
          <a:bodyPr/>
          <a:lstStyle/>
          <a:p>
            <a:r>
              <a:rPr lang="en-US" dirty="0"/>
              <a:t>Considering Contexts</a:t>
            </a:r>
          </a:p>
        </p:txBody>
      </p:sp>
      <p:sp>
        <p:nvSpPr>
          <p:cNvPr id="3" name="Content Placeholder 2">
            <a:extLst>
              <a:ext uri="{FF2B5EF4-FFF2-40B4-BE49-F238E27FC236}">
                <a16:creationId xmlns:a16="http://schemas.microsoft.com/office/drawing/2014/main" id="{FA3FF50D-85F3-4E3F-98E9-4A053791C5BC}"/>
              </a:ext>
            </a:extLst>
          </p:cNvPr>
          <p:cNvSpPr>
            <a:spLocks noGrp="1"/>
          </p:cNvSpPr>
          <p:nvPr>
            <p:ph idx="1"/>
          </p:nvPr>
        </p:nvSpPr>
        <p:spPr/>
        <p:txBody>
          <a:bodyPr/>
          <a:lstStyle/>
          <a:p>
            <a:r>
              <a:rPr lang="en-US" dirty="0"/>
              <a:t>Give users control</a:t>
            </a:r>
          </a:p>
          <a:p>
            <a:r>
              <a:rPr lang="en-US" dirty="0"/>
              <a:t>Have system track context and let the system be in control</a:t>
            </a:r>
          </a:p>
        </p:txBody>
      </p:sp>
    </p:spTree>
    <p:extLst>
      <p:ext uri="{BB962C8B-B14F-4D97-AF65-F5344CB8AC3E}">
        <p14:creationId xmlns:p14="http://schemas.microsoft.com/office/powerpoint/2010/main" val="88988744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02B9-8AB4-4653-B7E2-D19C9D5F225A}"/>
              </a:ext>
            </a:extLst>
          </p:cNvPr>
          <p:cNvSpPr>
            <a:spLocks noGrp="1"/>
          </p:cNvSpPr>
          <p:nvPr>
            <p:ph type="title"/>
          </p:nvPr>
        </p:nvSpPr>
        <p:spPr/>
        <p:txBody>
          <a:bodyPr/>
          <a:lstStyle/>
          <a:p>
            <a:r>
              <a:rPr lang="en-US" dirty="0"/>
              <a:t>Serendipity</a:t>
            </a:r>
          </a:p>
        </p:txBody>
      </p:sp>
      <p:sp>
        <p:nvSpPr>
          <p:cNvPr id="3" name="Content Placeholder 2">
            <a:extLst>
              <a:ext uri="{FF2B5EF4-FFF2-40B4-BE49-F238E27FC236}">
                <a16:creationId xmlns:a16="http://schemas.microsoft.com/office/drawing/2014/main" id="{867662EF-0C2B-456D-9413-32DBE282FAD0}"/>
              </a:ext>
            </a:extLst>
          </p:cNvPr>
          <p:cNvSpPr>
            <a:spLocks noGrp="1"/>
          </p:cNvSpPr>
          <p:nvPr>
            <p:ph idx="1"/>
          </p:nvPr>
        </p:nvSpPr>
        <p:spPr/>
        <p:txBody>
          <a:bodyPr/>
          <a:lstStyle/>
          <a:p>
            <a:r>
              <a:rPr lang="en-US" dirty="0"/>
              <a:t>Four dimensions</a:t>
            </a:r>
          </a:p>
          <a:p>
            <a:pPr lvl="1"/>
            <a:r>
              <a:rPr lang="en-US" dirty="0"/>
              <a:t>Introducing the unexpected – introduce new music</a:t>
            </a:r>
          </a:p>
          <a:p>
            <a:pPr lvl="1"/>
            <a:r>
              <a:rPr lang="en-US" dirty="0"/>
              <a:t>Accessibility – make music easy to browse</a:t>
            </a:r>
          </a:p>
          <a:p>
            <a:pPr lvl="1"/>
            <a:r>
              <a:rPr lang="en-US" dirty="0"/>
              <a:t>Navigability – make it easy to use the system</a:t>
            </a:r>
          </a:p>
          <a:p>
            <a:pPr lvl="1"/>
            <a:r>
              <a:rPr lang="en-US" dirty="0"/>
              <a:t>Enabling connection – connection between music</a:t>
            </a:r>
          </a:p>
          <a:p>
            <a:endParaRPr lang="en-US" dirty="0"/>
          </a:p>
        </p:txBody>
      </p:sp>
    </p:spTree>
    <p:extLst>
      <p:ext uri="{BB962C8B-B14F-4D97-AF65-F5344CB8AC3E}">
        <p14:creationId xmlns:p14="http://schemas.microsoft.com/office/powerpoint/2010/main" val="79808065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1919F-589A-49CB-8D62-9DEF7D922F3E}"/>
              </a:ext>
            </a:extLst>
          </p:cNvPr>
          <p:cNvSpPr>
            <a:spLocks noGrp="1"/>
          </p:cNvSpPr>
          <p:nvPr>
            <p:ph type="title"/>
          </p:nvPr>
        </p:nvSpPr>
        <p:spPr/>
        <p:txBody>
          <a:bodyPr/>
          <a:lstStyle/>
          <a:p>
            <a:r>
              <a:rPr lang="en-US" dirty="0"/>
              <a:t>Serendipity Cont.</a:t>
            </a:r>
          </a:p>
        </p:txBody>
      </p:sp>
      <p:sp>
        <p:nvSpPr>
          <p:cNvPr id="3" name="Content Placeholder 2">
            <a:extLst>
              <a:ext uri="{FF2B5EF4-FFF2-40B4-BE49-F238E27FC236}">
                <a16:creationId xmlns:a16="http://schemas.microsoft.com/office/drawing/2014/main" id="{6DBA85FE-2BB7-4242-9106-7FCB250196D4}"/>
              </a:ext>
            </a:extLst>
          </p:cNvPr>
          <p:cNvSpPr>
            <a:spLocks noGrp="1"/>
          </p:cNvSpPr>
          <p:nvPr>
            <p:ph idx="1"/>
          </p:nvPr>
        </p:nvSpPr>
        <p:spPr/>
        <p:txBody>
          <a:bodyPr/>
          <a:lstStyle/>
          <a:p>
            <a:r>
              <a:rPr lang="en-US" dirty="0"/>
              <a:t>Different users have different preferences when it comes to serendipity</a:t>
            </a:r>
          </a:p>
          <a:p>
            <a:r>
              <a:rPr lang="en-US" dirty="0"/>
              <a:t>Psychological characteristics may influence this</a:t>
            </a:r>
          </a:p>
          <a:p>
            <a:pPr lvl="1"/>
            <a:r>
              <a:rPr lang="en-US" dirty="0"/>
              <a:t>High music involvement</a:t>
            </a:r>
          </a:p>
          <a:p>
            <a:pPr lvl="1"/>
            <a:r>
              <a:rPr lang="en-US" dirty="0"/>
              <a:t>Openness to novelty</a:t>
            </a:r>
          </a:p>
        </p:txBody>
      </p:sp>
    </p:spTree>
    <p:extLst>
      <p:ext uri="{BB962C8B-B14F-4D97-AF65-F5344CB8AC3E}">
        <p14:creationId xmlns:p14="http://schemas.microsoft.com/office/powerpoint/2010/main" val="424015578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2DFD-D7BB-4113-96DF-8CB4D7B652D0}"/>
              </a:ext>
            </a:extLst>
          </p:cNvPr>
          <p:cNvSpPr>
            <a:spLocks noGrp="1"/>
          </p:cNvSpPr>
          <p:nvPr>
            <p:ph type="title"/>
          </p:nvPr>
        </p:nvSpPr>
        <p:spPr/>
        <p:txBody>
          <a:bodyPr/>
          <a:lstStyle/>
          <a:p>
            <a:r>
              <a:rPr lang="en-US" dirty="0"/>
              <a:t>Personalization</a:t>
            </a:r>
          </a:p>
        </p:txBody>
      </p:sp>
      <p:sp>
        <p:nvSpPr>
          <p:cNvPr id="3" name="Content Placeholder 2">
            <a:extLst>
              <a:ext uri="{FF2B5EF4-FFF2-40B4-BE49-F238E27FC236}">
                <a16:creationId xmlns:a16="http://schemas.microsoft.com/office/drawing/2014/main" id="{AFAFA364-FFE4-41B6-82EF-08957DCEB91F}"/>
              </a:ext>
            </a:extLst>
          </p:cNvPr>
          <p:cNvSpPr>
            <a:spLocks noGrp="1"/>
          </p:cNvSpPr>
          <p:nvPr>
            <p:ph idx="1"/>
          </p:nvPr>
        </p:nvSpPr>
        <p:spPr/>
        <p:txBody>
          <a:bodyPr/>
          <a:lstStyle/>
          <a:p>
            <a:r>
              <a:rPr lang="en-US" dirty="0"/>
              <a:t>Lots of music (and other audio) available through streaming services</a:t>
            </a:r>
          </a:p>
          <a:p>
            <a:r>
              <a:rPr lang="en-US" dirty="0"/>
              <a:t>Personalized recommendations improve user experience</a:t>
            </a:r>
          </a:p>
          <a:p>
            <a:r>
              <a:rPr lang="en-US" dirty="0"/>
              <a:t>One solution: recommend a song based on another song a user liked</a:t>
            </a:r>
          </a:p>
        </p:txBody>
      </p:sp>
    </p:spTree>
    <p:extLst>
      <p:ext uri="{BB962C8B-B14F-4D97-AF65-F5344CB8AC3E}">
        <p14:creationId xmlns:p14="http://schemas.microsoft.com/office/powerpoint/2010/main" val="392581576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A5CD-A707-4572-BB4C-410CEB26BBCA}"/>
              </a:ext>
            </a:extLst>
          </p:cNvPr>
          <p:cNvSpPr>
            <a:spLocks noGrp="1"/>
          </p:cNvSpPr>
          <p:nvPr>
            <p:ph type="title"/>
          </p:nvPr>
        </p:nvSpPr>
        <p:spPr/>
        <p:txBody>
          <a:bodyPr/>
          <a:lstStyle/>
          <a:p>
            <a:r>
              <a:rPr lang="en-US" dirty="0"/>
              <a:t>Flow and music streaming</a:t>
            </a:r>
          </a:p>
        </p:txBody>
      </p:sp>
      <p:sp>
        <p:nvSpPr>
          <p:cNvPr id="3" name="Content Placeholder 2">
            <a:extLst>
              <a:ext uri="{FF2B5EF4-FFF2-40B4-BE49-F238E27FC236}">
                <a16:creationId xmlns:a16="http://schemas.microsoft.com/office/drawing/2014/main" id="{B147D5DD-A5D3-4BF2-A024-8071EB8A8DBE}"/>
              </a:ext>
            </a:extLst>
          </p:cNvPr>
          <p:cNvSpPr>
            <a:spLocks noGrp="1"/>
          </p:cNvSpPr>
          <p:nvPr>
            <p:ph idx="1"/>
          </p:nvPr>
        </p:nvSpPr>
        <p:spPr/>
        <p:txBody>
          <a:bodyPr/>
          <a:lstStyle/>
          <a:p>
            <a:r>
              <a:rPr lang="en-US" dirty="0"/>
              <a:t>Flow is a state of absorption, enjoyment, and motivation for a task</a:t>
            </a:r>
          </a:p>
          <a:p>
            <a:r>
              <a:rPr lang="en-US" dirty="0"/>
              <a:t>Social presence, ease of use, and content richness precede flow</a:t>
            </a:r>
          </a:p>
          <a:p>
            <a:r>
              <a:rPr lang="en-US" dirty="0"/>
              <a:t>Flow can lead to satisfaction and reuse of the system</a:t>
            </a:r>
          </a:p>
          <a:p>
            <a:r>
              <a:rPr lang="en-US" dirty="0"/>
              <a:t>This concept can be applied to music streaming</a:t>
            </a:r>
          </a:p>
        </p:txBody>
      </p:sp>
    </p:spTree>
    <p:extLst>
      <p:ext uri="{BB962C8B-B14F-4D97-AF65-F5344CB8AC3E}">
        <p14:creationId xmlns:p14="http://schemas.microsoft.com/office/powerpoint/2010/main" val="117864485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DB52-2790-4014-9F14-1D402AE2A54C}"/>
              </a:ext>
            </a:extLst>
          </p:cNvPr>
          <p:cNvSpPr>
            <a:spLocks noGrp="1"/>
          </p:cNvSpPr>
          <p:nvPr>
            <p:ph type="title"/>
          </p:nvPr>
        </p:nvSpPr>
        <p:spPr/>
        <p:txBody>
          <a:bodyPr/>
          <a:lstStyle/>
          <a:p>
            <a:r>
              <a:rPr lang="en-US" dirty="0" err="1"/>
              <a:t>SuperMusic</a:t>
            </a:r>
            <a:endParaRPr lang="en-US" dirty="0"/>
          </a:p>
        </p:txBody>
      </p:sp>
      <p:sp>
        <p:nvSpPr>
          <p:cNvPr id="3" name="Content Placeholder 2">
            <a:extLst>
              <a:ext uri="{FF2B5EF4-FFF2-40B4-BE49-F238E27FC236}">
                <a16:creationId xmlns:a16="http://schemas.microsoft.com/office/drawing/2014/main" id="{490F378A-99EA-4642-BB75-AB9FEE14DFAA}"/>
              </a:ext>
            </a:extLst>
          </p:cNvPr>
          <p:cNvSpPr>
            <a:spLocks noGrp="1"/>
          </p:cNvSpPr>
          <p:nvPr>
            <p:ph idx="1"/>
          </p:nvPr>
        </p:nvSpPr>
        <p:spPr/>
        <p:txBody>
          <a:bodyPr/>
          <a:lstStyle/>
          <a:p>
            <a:r>
              <a:rPr lang="en-US" dirty="0"/>
              <a:t>Context-aware (location and time)</a:t>
            </a:r>
          </a:p>
          <a:p>
            <a:r>
              <a:rPr lang="en-US" dirty="0"/>
              <a:t>Users enjoyed the concept, though there were some human factors issues</a:t>
            </a:r>
          </a:p>
          <a:p>
            <a:r>
              <a:rPr lang="en-US" dirty="0"/>
              <a:t>Context-aware recommendations struggled, while similar song recommendations performed well</a:t>
            </a:r>
          </a:p>
          <a:p>
            <a:r>
              <a:rPr lang="en-US" dirty="0"/>
              <a:t>Users wanted to see why songs were recommended</a:t>
            </a:r>
          </a:p>
          <a:p>
            <a:r>
              <a:rPr lang="en-US" dirty="0"/>
              <a:t>Social features hidden away</a:t>
            </a:r>
          </a:p>
          <a:p>
            <a:endParaRPr lang="en-US" dirty="0"/>
          </a:p>
        </p:txBody>
      </p:sp>
    </p:spTree>
    <p:extLst>
      <p:ext uri="{BB962C8B-B14F-4D97-AF65-F5344CB8AC3E}">
        <p14:creationId xmlns:p14="http://schemas.microsoft.com/office/powerpoint/2010/main" val="35091477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2ED1DF0-FEF9-4F2F-A448-6E0776D1C002}"/>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Spotify Evaluation</a:t>
            </a:r>
          </a:p>
        </p:txBody>
      </p:sp>
      <p:sp>
        <p:nvSpPr>
          <p:cNvPr id="3" name="Content Placeholder 2">
            <a:extLst>
              <a:ext uri="{FF2B5EF4-FFF2-40B4-BE49-F238E27FC236}">
                <a16:creationId xmlns:a16="http://schemas.microsoft.com/office/drawing/2014/main" id="{73B3828B-EC6A-443B-BC78-5C9FC8EEEB20}"/>
              </a:ext>
            </a:extLst>
          </p:cNvPr>
          <p:cNvSpPr>
            <a:spLocks noGrp="1"/>
          </p:cNvSpPr>
          <p:nvPr>
            <p:ph idx="1"/>
          </p:nvPr>
        </p:nvSpPr>
        <p:spPr>
          <a:xfrm>
            <a:off x="673754" y="2160590"/>
            <a:ext cx="3973943" cy="3440110"/>
          </a:xfrm>
        </p:spPr>
        <p:txBody>
          <a:bodyPr>
            <a:normAutofit/>
          </a:bodyPr>
          <a:lstStyle/>
          <a:p>
            <a:r>
              <a:rPr lang="en-US">
                <a:solidFill>
                  <a:schemeClr val="bg1"/>
                </a:solidFill>
              </a:rPr>
              <a:t>Basic functionalities meet users’ needs</a:t>
            </a:r>
          </a:p>
          <a:p>
            <a:r>
              <a:rPr lang="en-US">
                <a:solidFill>
                  <a:schemeClr val="bg1"/>
                </a:solidFill>
              </a:rPr>
              <a:t>Advanced functionalities pose difficulties</a:t>
            </a:r>
          </a:p>
          <a:p>
            <a:r>
              <a:rPr lang="en-US">
                <a:solidFill>
                  <a:schemeClr val="bg1"/>
                </a:solidFill>
              </a:rPr>
              <a:t>Differences between mobile and desktop app confused users</a:t>
            </a:r>
          </a:p>
          <a:p>
            <a:pPr lvl="1"/>
            <a:r>
              <a:rPr lang="en-US">
                <a:solidFill>
                  <a:schemeClr val="bg1"/>
                </a:solidFill>
              </a:rPr>
              <a:t>Ex. Different way of presenting history</a:t>
            </a:r>
          </a:p>
        </p:txBody>
      </p:sp>
      <p:pic>
        <p:nvPicPr>
          <p:cNvPr id="5" name="Picture 4" descr="A picture containing vector graphics&#10;&#10;Description automatically generated">
            <a:extLst>
              <a:ext uri="{FF2B5EF4-FFF2-40B4-BE49-F238E27FC236}">
                <a16:creationId xmlns:a16="http://schemas.microsoft.com/office/drawing/2014/main" id="{14151EB7-601F-4D27-9FD3-185C3A804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1" y="2072574"/>
            <a:ext cx="5143500" cy="2700337"/>
          </a:xfrm>
          <a:prstGeom prst="rect">
            <a:avLst/>
          </a:prstGeom>
        </p:spPr>
      </p:pic>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69950798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43B00245-BB7D-4CA0-B793-79C7255AAE73}"/>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YouTube</a:t>
            </a:r>
          </a:p>
        </p:txBody>
      </p:sp>
      <p:sp>
        <p:nvSpPr>
          <p:cNvPr id="3" name="Content Placeholder 2">
            <a:extLst>
              <a:ext uri="{FF2B5EF4-FFF2-40B4-BE49-F238E27FC236}">
                <a16:creationId xmlns:a16="http://schemas.microsoft.com/office/drawing/2014/main" id="{CC6D9A92-7E9D-424E-9CC0-FFE80CCDB7E5}"/>
              </a:ext>
            </a:extLst>
          </p:cNvPr>
          <p:cNvSpPr>
            <a:spLocks noGrp="1"/>
          </p:cNvSpPr>
          <p:nvPr>
            <p:ph idx="1"/>
          </p:nvPr>
        </p:nvSpPr>
        <p:spPr>
          <a:xfrm>
            <a:off x="673754" y="2160590"/>
            <a:ext cx="3973943" cy="3440110"/>
          </a:xfrm>
        </p:spPr>
        <p:txBody>
          <a:bodyPr>
            <a:normAutofit/>
          </a:bodyPr>
          <a:lstStyle/>
          <a:p>
            <a:r>
              <a:rPr lang="en-US">
                <a:solidFill>
                  <a:schemeClr val="bg1"/>
                </a:solidFill>
              </a:rPr>
              <a:t>Not intended for music streaming, but…</a:t>
            </a:r>
          </a:p>
          <a:p>
            <a:r>
              <a:rPr lang="en-US">
                <a:solidFill>
                  <a:schemeClr val="bg1"/>
                </a:solidFill>
              </a:rPr>
              <a:t>Finnish study found that YouTube videos had twice the views that Spotify songs had plays</a:t>
            </a:r>
          </a:p>
          <a:p>
            <a:r>
              <a:rPr lang="en-US">
                <a:solidFill>
                  <a:schemeClr val="bg1"/>
                </a:solidFill>
              </a:rPr>
              <a:t>Retention was also found to be better on YouTube</a:t>
            </a:r>
          </a:p>
        </p:txBody>
      </p:sp>
      <p:pic>
        <p:nvPicPr>
          <p:cNvPr id="5" name="Picture 4" descr="A picture containing clipart&#10;&#10;Description automatically generated">
            <a:extLst>
              <a:ext uri="{FF2B5EF4-FFF2-40B4-BE49-F238E27FC236}">
                <a16:creationId xmlns:a16="http://schemas.microsoft.com/office/drawing/2014/main" id="{BCB88144-6248-4E07-A78E-72648EFEB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16" y="972608"/>
            <a:ext cx="4900269" cy="4900269"/>
          </a:xfrm>
          <a:prstGeom prst="rect">
            <a:avLst/>
          </a:prstGeom>
        </p:spPr>
      </p:pic>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0362690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AE14B-CA65-47FB-9FA9-5C6D29B424C1}"/>
              </a:ext>
            </a:extLst>
          </p:cNvPr>
          <p:cNvSpPr>
            <a:spLocks noGrp="1"/>
          </p:cNvSpPr>
          <p:nvPr>
            <p:ph type="title"/>
          </p:nvPr>
        </p:nvSpPr>
        <p:spPr/>
        <p:txBody>
          <a:bodyPr/>
          <a:lstStyle/>
          <a:p>
            <a:r>
              <a:rPr lang="en-US" dirty="0"/>
              <a:t>Main Takeaways</a:t>
            </a:r>
          </a:p>
        </p:txBody>
      </p:sp>
      <p:sp>
        <p:nvSpPr>
          <p:cNvPr id="3" name="Content Placeholder 2">
            <a:extLst>
              <a:ext uri="{FF2B5EF4-FFF2-40B4-BE49-F238E27FC236}">
                <a16:creationId xmlns:a16="http://schemas.microsoft.com/office/drawing/2014/main" id="{ECA3FBAF-1D9F-411A-9A9B-563C094E4C1F}"/>
              </a:ext>
            </a:extLst>
          </p:cNvPr>
          <p:cNvSpPr>
            <a:spLocks noGrp="1"/>
          </p:cNvSpPr>
          <p:nvPr>
            <p:ph idx="1"/>
          </p:nvPr>
        </p:nvSpPr>
        <p:spPr/>
        <p:txBody>
          <a:bodyPr/>
          <a:lstStyle/>
          <a:p>
            <a:r>
              <a:rPr lang="en-US" dirty="0"/>
              <a:t>Find the best way to present information to the user (there’s so much of it; the system needs to help)</a:t>
            </a:r>
          </a:p>
          <a:p>
            <a:r>
              <a:rPr lang="en-US" dirty="0"/>
              <a:t>Consider the context </a:t>
            </a:r>
          </a:p>
          <a:p>
            <a:r>
              <a:rPr lang="en-US" dirty="0"/>
              <a:t>Recognize users have different desires for streaming services</a:t>
            </a:r>
          </a:p>
          <a:p>
            <a:r>
              <a:rPr lang="en-US" dirty="0"/>
              <a:t>Make it personal for the user</a:t>
            </a:r>
          </a:p>
          <a:p>
            <a:endParaRPr lang="en-US" dirty="0"/>
          </a:p>
        </p:txBody>
      </p:sp>
    </p:spTree>
    <p:extLst>
      <p:ext uri="{BB962C8B-B14F-4D97-AF65-F5344CB8AC3E}">
        <p14:creationId xmlns:p14="http://schemas.microsoft.com/office/powerpoint/2010/main" val="38094387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DB5C-2202-480E-BD15-7196F8BEC8E1}"/>
              </a:ext>
            </a:extLst>
          </p:cNvPr>
          <p:cNvSpPr>
            <a:spLocks noGrp="1"/>
          </p:cNvSpPr>
          <p:nvPr>
            <p:ph type="title"/>
          </p:nvPr>
        </p:nvSpPr>
        <p:spPr/>
        <p:txBody>
          <a:bodyPr/>
          <a:lstStyle/>
          <a:p>
            <a:r>
              <a:rPr lang="en-US" dirty="0"/>
              <a:t>Music Interaction</a:t>
            </a:r>
          </a:p>
        </p:txBody>
      </p:sp>
      <p:sp>
        <p:nvSpPr>
          <p:cNvPr id="3" name="Content Placeholder 2">
            <a:extLst>
              <a:ext uri="{FF2B5EF4-FFF2-40B4-BE49-F238E27FC236}">
                <a16:creationId xmlns:a16="http://schemas.microsoft.com/office/drawing/2014/main" id="{8232DD49-8019-43F1-AB56-07A04A350D00}"/>
              </a:ext>
            </a:extLst>
          </p:cNvPr>
          <p:cNvSpPr>
            <a:spLocks noGrp="1"/>
          </p:cNvSpPr>
          <p:nvPr>
            <p:ph idx="1"/>
          </p:nvPr>
        </p:nvSpPr>
        <p:spPr/>
        <p:txBody>
          <a:bodyPr/>
          <a:lstStyle/>
          <a:p>
            <a:r>
              <a:rPr lang="en-US" dirty="0"/>
              <a:t>“Music Interaction encompasses the design, refinement, evaluation, analysis and use of interactive systems that involve computer technology for any kind of musical activity, and in particular, scientific research on any aspect of this topic.” (Holland, </a:t>
            </a:r>
            <a:r>
              <a:rPr lang="en-US" dirty="0" err="1"/>
              <a:t>Wilkie</a:t>
            </a:r>
            <a:r>
              <a:rPr lang="en-US" dirty="0"/>
              <a:t>, Mulholland, &amp; Seago, 2013, p.5) </a:t>
            </a:r>
          </a:p>
          <a:p>
            <a:r>
              <a:rPr lang="en-US" dirty="0"/>
              <a:t>Listening is how people interact with streaming services</a:t>
            </a:r>
          </a:p>
        </p:txBody>
      </p:sp>
    </p:spTree>
    <p:extLst>
      <p:ext uri="{BB962C8B-B14F-4D97-AF65-F5344CB8AC3E}">
        <p14:creationId xmlns:p14="http://schemas.microsoft.com/office/powerpoint/2010/main" val="159761830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75836-807C-4927-B0E1-4085CCD62B4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B70E231-E4F1-4FAC-9331-91AB14E4DBAA}"/>
              </a:ext>
            </a:extLst>
          </p:cNvPr>
          <p:cNvSpPr>
            <a:spLocks noGrp="1"/>
          </p:cNvSpPr>
          <p:nvPr>
            <p:ph idx="1"/>
          </p:nvPr>
        </p:nvSpPr>
        <p:spPr/>
        <p:txBody>
          <a:bodyPr>
            <a:normAutofit fontScale="62500" lnSpcReduction="20000"/>
          </a:bodyPr>
          <a:lstStyle/>
          <a:p>
            <a:r>
              <a:rPr lang="en-US" dirty="0" err="1"/>
              <a:t>Åman</a:t>
            </a:r>
            <a:r>
              <a:rPr lang="en-US" dirty="0"/>
              <a:t>, P., &amp; </a:t>
            </a:r>
            <a:r>
              <a:rPr lang="en-US" dirty="0" err="1"/>
              <a:t>Liikkanen</a:t>
            </a:r>
            <a:r>
              <a:rPr lang="en-US" dirty="0"/>
              <a:t>, L. A. (2017).. </a:t>
            </a:r>
            <a:r>
              <a:rPr lang="en-US" i="1" dirty="0"/>
              <a:t>International Journal of Human–Computer Interaction</a:t>
            </a:r>
            <a:r>
              <a:rPr lang="en-US" dirty="0"/>
              <a:t>, </a:t>
            </a:r>
            <a:r>
              <a:rPr lang="en-US" i="1" dirty="0"/>
              <a:t>33</a:t>
            </a:r>
            <a:r>
              <a:rPr lang="en-US" dirty="0"/>
              <a:t>(3), 165-179.</a:t>
            </a:r>
          </a:p>
          <a:p>
            <a:r>
              <a:rPr lang="en-US" dirty="0"/>
              <a:t>Chang, Y. H., &amp; Tang, M. C. (2018, March). Serendipity with Music Streaming Services: The Mediating Role of User and Task Characteristics. In </a:t>
            </a:r>
            <a:r>
              <a:rPr lang="en-US" i="1" dirty="0"/>
              <a:t>International Conference on Information</a:t>
            </a:r>
            <a:r>
              <a:rPr lang="en-US" dirty="0"/>
              <a:t> (pp. 435-441). Springer, Cham.</a:t>
            </a:r>
          </a:p>
          <a:p>
            <a:r>
              <a:rPr lang="en-US" dirty="0"/>
              <a:t>Demir, Ö., </a:t>
            </a:r>
            <a:r>
              <a:rPr lang="en-US" dirty="0" err="1"/>
              <a:t>Yakushev</a:t>
            </a:r>
            <a:r>
              <a:rPr lang="en-US" dirty="0"/>
              <a:t>, A. R., </a:t>
            </a:r>
            <a:r>
              <a:rPr lang="en-US" dirty="0" err="1"/>
              <a:t>Keddo</a:t>
            </a:r>
            <a:r>
              <a:rPr lang="en-US" dirty="0"/>
              <a:t>, R., &amp; Kallio, U. (2017). Item-Item Music Recommendations With Side Information. </a:t>
            </a:r>
            <a:r>
              <a:rPr lang="en-US" i="1" dirty="0" err="1"/>
              <a:t>arXiv</a:t>
            </a:r>
            <a:r>
              <a:rPr lang="en-US" i="1" dirty="0"/>
              <a:t> preprint arXiv:1706.00218</a:t>
            </a:r>
            <a:r>
              <a:rPr lang="en-US" dirty="0"/>
              <a:t>.</a:t>
            </a:r>
          </a:p>
          <a:p>
            <a:r>
              <a:rPr lang="en-US" dirty="0"/>
              <a:t>Holland, S., </a:t>
            </a:r>
            <a:r>
              <a:rPr lang="en-US" dirty="0" err="1"/>
              <a:t>Wilkie</a:t>
            </a:r>
            <a:r>
              <a:rPr lang="en-US" dirty="0"/>
              <a:t>, K., Mulholland, P., &amp; Seago, A. (2013). Music interaction: understanding music and human-computer interaction. In </a:t>
            </a:r>
            <a:r>
              <a:rPr lang="en-US" i="1" dirty="0"/>
              <a:t>Music and human-computer interaction</a:t>
            </a:r>
            <a:r>
              <a:rPr lang="en-US" dirty="0"/>
              <a:t> (pp. 1-28). Springer, London.</a:t>
            </a:r>
          </a:p>
          <a:p>
            <a:r>
              <a:rPr lang="en-US" dirty="0"/>
              <a:t>Lee, J. H., &amp; Price, R. (2015, October). Understanding Users of Commercial Music Services through Personas: Design Implications. In </a:t>
            </a:r>
            <a:r>
              <a:rPr lang="en-US" i="1" dirty="0"/>
              <a:t>ISMIR</a:t>
            </a:r>
            <a:r>
              <a:rPr lang="en-US" dirty="0"/>
              <a:t> (pp. 476-482).</a:t>
            </a:r>
          </a:p>
          <a:p>
            <a:r>
              <a:rPr lang="en-US" dirty="0" err="1"/>
              <a:t>Lehtiniemi</a:t>
            </a:r>
            <a:r>
              <a:rPr lang="en-US" dirty="0"/>
              <a:t>, A. (2008, December). Evaluating </a:t>
            </a:r>
            <a:r>
              <a:rPr lang="en-US" dirty="0" err="1"/>
              <a:t>SuperMusic</a:t>
            </a:r>
            <a:r>
              <a:rPr lang="en-US" dirty="0"/>
              <a:t>: streaming context-aware mobile music service. In </a:t>
            </a:r>
            <a:r>
              <a:rPr lang="en-US" i="1" dirty="0"/>
              <a:t>Proceedings of the 2008 international conference on Advances in Computer Entertainment Technology</a:t>
            </a:r>
            <a:r>
              <a:rPr lang="en-US" dirty="0"/>
              <a:t> (pp. 314-321). ACM.</a:t>
            </a:r>
          </a:p>
          <a:p>
            <a:r>
              <a:rPr lang="en-US" dirty="0" err="1"/>
              <a:t>Liikkanen</a:t>
            </a:r>
            <a:r>
              <a:rPr lang="en-US" dirty="0"/>
              <a:t>, L. A. (2014, November). Music interaction trends in Finland: YouTube and Spotify. In </a:t>
            </a:r>
            <a:r>
              <a:rPr lang="en-US" i="1" dirty="0"/>
              <a:t>Proceedings of the 18th International Academic </a:t>
            </a:r>
            <a:r>
              <a:rPr lang="en-US" i="1" dirty="0" err="1"/>
              <a:t>MindTrek</a:t>
            </a:r>
            <a:r>
              <a:rPr lang="en-US" i="1" dirty="0"/>
              <a:t> Conference: Media Business, Management, Content &amp; Services</a:t>
            </a:r>
            <a:r>
              <a:rPr lang="en-US" dirty="0"/>
              <a:t> (pp. 127-131). ACM.</a:t>
            </a:r>
          </a:p>
          <a:p>
            <a:r>
              <a:rPr lang="en-US" dirty="0" err="1"/>
              <a:t>Lindegren</a:t>
            </a:r>
            <a:r>
              <a:rPr lang="en-US" dirty="0"/>
              <a:t>, D. (2016). User Experience Evaluation of a Streaming Music System.</a:t>
            </a:r>
          </a:p>
          <a:p>
            <a:r>
              <a:rPr lang="en-US" dirty="0"/>
              <a:t>Wang, K., &amp; Huang, S. T. (2014, December). How flow experience affects intention to use music streaming service: Model development. In </a:t>
            </a:r>
            <a:r>
              <a:rPr lang="en-US" i="1" dirty="0"/>
              <a:t>Proceedings of the 12th International Conference on Advances in Mobile Computing and Multimedia</a:t>
            </a:r>
            <a:r>
              <a:rPr lang="en-US" dirty="0"/>
              <a:t>(pp. 451-457). ACM.</a:t>
            </a:r>
          </a:p>
          <a:p>
            <a:endParaRPr lang="en-US" dirty="0"/>
          </a:p>
        </p:txBody>
      </p:sp>
    </p:spTree>
    <p:extLst>
      <p:ext uri="{BB962C8B-B14F-4D97-AF65-F5344CB8AC3E}">
        <p14:creationId xmlns:p14="http://schemas.microsoft.com/office/powerpoint/2010/main" val="243537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1679-B4EF-458F-8595-1EE5DCC12769}"/>
              </a:ext>
            </a:extLst>
          </p:cNvPr>
          <p:cNvSpPr>
            <a:spLocks noGrp="1"/>
          </p:cNvSpPr>
          <p:nvPr>
            <p:ph type="title"/>
          </p:nvPr>
        </p:nvSpPr>
        <p:spPr/>
        <p:txBody>
          <a:bodyPr/>
          <a:lstStyle/>
          <a:p>
            <a:r>
              <a:rPr lang="en-US" dirty="0"/>
              <a:t>Context and Context Factors in </a:t>
            </a:r>
            <a:r>
              <a:rPr lang="en-US"/>
              <a:t>Streaming Services</a:t>
            </a:r>
            <a:endParaRPr lang="en-US" dirty="0"/>
          </a:p>
        </p:txBody>
      </p:sp>
      <p:sp>
        <p:nvSpPr>
          <p:cNvPr id="3" name="Content Placeholder 2">
            <a:extLst>
              <a:ext uri="{FF2B5EF4-FFF2-40B4-BE49-F238E27FC236}">
                <a16:creationId xmlns:a16="http://schemas.microsoft.com/office/drawing/2014/main" id="{84189F87-20E9-41E7-9684-589CA7297521}"/>
              </a:ext>
            </a:extLst>
          </p:cNvPr>
          <p:cNvSpPr>
            <a:spLocks noGrp="1"/>
          </p:cNvSpPr>
          <p:nvPr>
            <p:ph idx="1"/>
          </p:nvPr>
        </p:nvSpPr>
        <p:spPr/>
        <p:txBody>
          <a:bodyPr/>
          <a:lstStyle/>
          <a:p>
            <a:r>
              <a:rPr lang="en-US" dirty="0"/>
              <a:t>Context = information about entities relevant to the interaction between the user and the system</a:t>
            </a:r>
          </a:p>
          <a:p>
            <a:r>
              <a:rPr lang="en-US" dirty="0"/>
              <a:t>Location</a:t>
            </a:r>
          </a:p>
          <a:p>
            <a:r>
              <a:rPr lang="en-US" dirty="0"/>
              <a:t>Time</a:t>
            </a:r>
          </a:p>
          <a:p>
            <a:r>
              <a:rPr lang="en-US" dirty="0"/>
              <a:t>Identity</a:t>
            </a:r>
          </a:p>
          <a:p>
            <a:r>
              <a:rPr lang="en-US" dirty="0"/>
              <a:t>Activity</a:t>
            </a:r>
          </a:p>
          <a:p>
            <a:r>
              <a:rPr lang="en-US" dirty="0"/>
              <a:t>Secondary context factors come from these</a:t>
            </a:r>
          </a:p>
        </p:txBody>
      </p:sp>
    </p:spTree>
    <p:extLst>
      <p:ext uri="{BB962C8B-B14F-4D97-AF65-F5344CB8AC3E}">
        <p14:creationId xmlns:p14="http://schemas.microsoft.com/office/powerpoint/2010/main" val="7897698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walking on a city street&#10;&#10;Description automatically generated">
            <a:extLst>
              <a:ext uri="{FF2B5EF4-FFF2-40B4-BE49-F238E27FC236}">
                <a16:creationId xmlns:a16="http://schemas.microsoft.com/office/drawing/2014/main" id="{C76AACA9-C713-42F6-8FAE-2B68C3526B53}"/>
              </a:ext>
            </a:extLst>
          </p:cNvPr>
          <p:cNvPicPr>
            <a:picLocks noChangeAspect="1"/>
          </p:cNvPicPr>
          <p:nvPr/>
        </p:nvPicPr>
        <p:blipFill rotWithShape="1">
          <a:blip r:embed="rId2">
            <a:extLst>
              <a:ext uri="{28A0092B-C50C-407E-A947-70E740481C1C}">
                <a14:useLocalDpi xmlns:a14="http://schemas.microsoft.com/office/drawing/2010/main" val="0"/>
              </a:ext>
            </a:extLst>
          </a:blip>
          <a:srcRect l="15143" r="8038"/>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DAB4E147-6A25-4A05-8760-6A10689D38F8}"/>
              </a:ext>
            </a:extLst>
          </p:cNvPr>
          <p:cNvSpPr>
            <a:spLocks noGrp="1"/>
          </p:cNvSpPr>
          <p:nvPr>
            <p:ph type="title"/>
          </p:nvPr>
        </p:nvSpPr>
        <p:spPr>
          <a:xfrm>
            <a:off x="677333" y="609600"/>
            <a:ext cx="3851123" cy="1320800"/>
          </a:xfrm>
        </p:spPr>
        <p:txBody>
          <a:bodyPr>
            <a:normAutofit/>
          </a:bodyPr>
          <a:lstStyle/>
          <a:p>
            <a:r>
              <a:rPr lang="en-US" dirty="0"/>
              <a:t>Location</a:t>
            </a:r>
          </a:p>
        </p:txBody>
      </p:sp>
      <p:sp>
        <p:nvSpPr>
          <p:cNvPr id="3" name="Content Placeholder 2">
            <a:extLst>
              <a:ext uri="{FF2B5EF4-FFF2-40B4-BE49-F238E27FC236}">
                <a16:creationId xmlns:a16="http://schemas.microsoft.com/office/drawing/2014/main" id="{BB448039-35DE-430D-9277-41B523EFC946}"/>
              </a:ext>
            </a:extLst>
          </p:cNvPr>
          <p:cNvSpPr>
            <a:spLocks noGrp="1"/>
          </p:cNvSpPr>
          <p:nvPr>
            <p:ph idx="1"/>
          </p:nvPr>
        </p:nvSpPr>
        <p:spPr>
          <a:xfrm>
            <a:off x="677334" y="2160589"/>
            <a:ext cx="3851122" cy="3880773"/>
          </a:xfrm>
        </p:spPr>
        <p:txBody>
          <a:bodyPr>
            <a:normAutofit/>
          </a:bodyPr>
          <a:lstStyle/>
          <a:p>
            <a:r>
              <a:rPr lang="en-US" dirty="0"/>
              <a:t>Share music with others based on location</a:t>
            </a:r>
          </a:p>
          <a:p>
            <a:r>
              <a:rPr lang="en-US" dirty="0"/>
              <a:t>Allows for serendipity</a:t>
            </a:r>
          </a:p>
          <a:p>
            <a:pPr marL="0" indent="0">
              <a:buNone/>
            </a:pPr>
            <a:endParaRPr lang="en-US" dirty="0"/>
          </a:p>
        </p:txBody>
      </p:sp>
      <p:cxnSp>
        <p:nvCxnSpPr>
          <p:cNvPr id="10" name="Straight Connector 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302434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712028-8550-41D0-BF65-3CDEC6B8BD16}"/>
              </a:ext>
            </a:extLst>
          </p:cNvPr>
          <p:cNvPicPr>
            <a:picLocks noChangeAspect="1"/>
          </p:cNvPicPr>
          <p:nvPr/>
        </p:nvPicPr>
        <p:blipFill rotWithShape="1">
          <a:blip r:embed="rId2">
            <a:extLst>
              <a:ext uri="{28A0092B-C50C-407E-A947-70E740481C1C}">
                <a14:useLocalDpi xmlns:a14="http://schemas.microsoft.com/office/drawing/2010/main" val="0"/>
              </a:ext>
            </a:extLst>
          </a:blip>
          <a:srcRect r="10763"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A71D0087-2E79-442D-B627-5DE5934C62DB}"/>
              </a:ext>
            </a:extLst>
          </p:cNvPr>
          <p:cNvSpPr>
            <a:spLocks noGrp="1"/>
          </p:cNvSpPr>
          <p:nvPr>
            <p:ph type="title"/>
          </p:nvPr>
        </p:nvSpPr>
        <p:spPr>
          <a:xfrm>
            <a:off x="677333" y="609600"/>
            <a:ext cx="3851123" cy="1320800"/>
          </a:xfrm>
        </p:spPr>
        <p:txBody>
          <a:bodyPr>
            <a:normAutofit/>
          </a:bodyPr>
          <a:lstStyle/>
          <a:p>
            <a:r>
              <a:rPr lang="en-US" dirty="0"/>
              <a:t>Time</a:t>
            </a:r>
          </a:p>
        </p:txBody>
      </p:sp>
      <p:sp>
        <p:nvSpPr>
          <p:cNvPr id="3" name="Content Placeholder 2">
            <a:extLst>
              <a:ext uri="{FF2B5EF4-FFF2-40B4-BE49-F238E27FC236}">
                <a16:creationId xmlns:a16="http://schemas.microsoft.com/office/drawing/2014/main" id="{5BB1F11E-00E7-4043-9DE7-74FCF63C0881}"/>
              </a:ext>
            </a:extLst>
          </p:cNvPr>
          <p:cNvSpPr>
            <a:spLocks noGrp="1"/>
          </p:cNvSpPr>
          <p:nvPr>
            <p:ph idx="1"/>
          </p:nvPr>
        </p:nvSpPr>
        <p:spPr>
          <a:xfrm>
            <a:off x="677334" y="2160589"/>
            <a:ext cx="3851122" cy="3880773"/>
          </a:xfrm>
        </p:spPr>
        <p:txBody>
          <a:bodyPr>
            <a:normAutofit/>
          </a:bodyPr>
          <a:lstStyle/>
          <a:p>
            <a:r>
              <a:rPr lang="en-US" dirty="0"/>
              <a:t>Different music at different times</a:t>
            </a:r>
          </a:p>
          <a:p>
            <a:r>
              <a:rPr lang="en-US" dirty="0"/>
              <a:t>Morning vs. Evening</a:t>
            </a:r>
          </a:p>
          <a:p>
            <a:r>
              <a:rPr lang="en-US" dirty="0"/>
              <a:t>Weekday vs. Weekend</a:t>
            </a:r>
          </a:p>
          <a:p>
            <a:endParaRPr lang="en-US" dirty="0"/>
          </a:p>
        </p:txBody>
      </p:sp>
      <p:cxnSp>
        <p:nvCxnSpPr>
          <p:cNvPr id="10" name="Straight Connector 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8919689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CFE5EBB-24D2-4F20-811C-4DFA5152ABD5}"/>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Identity</a:t>
            </a:r>
          </a:p>
        </p:txBody>
      </p:sp>
      <p:sp>
        <p:nvSpPr>
          <p:cNvPr id="3" name="Content Placeholder 2">
            <a:extLst>
              <a:ext uri="{FF2B5EF4-FFF2-40B4-BE49-F238E27FC236}">
                <a16:creationId xmlns:a16="http://schemas.microsoft.com/office/drawing/2014/main" id="{15FAA9BE-B485-4FB1-9AC1-26054B5A9A4A}"/>
              </a:ext>
            </a:extLst>
          </p:cNvPr>
          <p:cNvSpPr>
            <a:spLocks noGrp="1"/>
          </p:cNvSpPr>
          <p:nvPr>
            <p:ph idx="1"/>
          </p:nvPr>
        </p:nvSpPr>
        <p:spPr>
          <a:xfrm>
            <a:off x="673754" y="2160590"/>
            <a:ext cx="3973943" cy="3440110"/>
          </a:xfrm>
        </p:spPr>
        <p:txBody>
          <a:bodyPr>
            <a:normAutofit/>
          </a:bodyPr>
          <a:lstStyle/>
          <a:p>
            <a:r>
              <a:rPr lang="en-US">
                <a:solidFill>
                  <a:schemeClr val="bg1"/>
                </a:solidFill>
              </a:rPr>
              <a:t>Relational aspect to streaming services</a:t>
            </a:r>
          </a:p>
          <a:p>
            <a:r>
              <a:rPr lang="en-US">
                <a:solidFill>
                  <a:schemeClr val="bg1"/>
                </a:solidFill>
              </a:rPr>
              <a:t>Social aspects improve UX </a:t>
            </a:r>
          </a:p>
          <a:p>
            <a:pPr lvl="1"/>
            <a:r>
              <a:rPr lang="en-US">
                <a:solidFill>
                  <a:schemeClr val="bg1"/>
                </a:solidFill>
              </a:rPr>
              <a:t>Ex. See what the people you trust/the people who have good taste are listening to</a:t>
            </a:r>
          </a:p>
        </p:txBody>
      </p:sp>
      <p:pic>
        <p:nvPicPr>
          <p:cNvPr id="5" name="Picture 4" descr="A picture containing person, sitting, wall, woman&#10;&#10;Description automatically generated">
            <a:extLst>
              <a:ext uri="{FF2B5EF4-FFF2-40B4-BE49-F238E27FC236}">
                <a16:creationId xmlns:a16="http://schemas.microsoft.com/office/drawing/2014/main" id="{F4C4C40A-EAB9-4022-91C9-762ECC4192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1" y="1712529"/>
            <a:ext cx="5143500" cy="3420427"/>
          </a:xfrm>
          <a:prstGeom prst="rect">
            <a:avLst/>
          </a:prstGeom>
        </p:spPr>
      </p:pic>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3576059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875C-4FB2-4B1C-BFC4-17E8F2EEE01A}"/>
              </a:ext>
            </a:extLst>
          </p:cNvPr>
          <p:cNvSpPr>
            <a:spLocks noGrp="1"/>
          </p:cNvSpPr>
          <p:nvPr>
            <p:ph type="title"/>
          </p:nvPr>
        </p:nvSpPr>
        <p:spPr>
          <a:xfrm>
            <a:off x="5536734" y="609600"/>
            <a:ext cx="3737268" cy="1320800"/>
          </a:xfrm>
        </p:spPr>
        <p:txBody>
          <a:bodyPr>
            <a:normAutofit/>
          </a:bodyPr>
          <a:lstStyle/>
          <a:p>
            <a:r>
              <a:rPr lang="en-US" dirty="0"/>
              <a:t>Activity</a:t>
            </a:r>
          </a:p>
        </p:txBody>
      </p:sp>
      <p:sp>
        <p:nvSpPr>
          <p:cNvPr id="3" name="Content Placeholder 2">
            <a:extLst>
              <a:ext uri="{FF2B5EF4-FFF2-40B4-BE49-F238E27FC236}">
                <a16:creationId xmlns:a16="http://schemas.microsoft.com/office/drawing/2014/main" id="{E79BE698-3A4D-49BA-B43F-CE9341007333}"/>
              </a:ext>
            </a:extLst>
          </p:cNvPr>
          <p:cNvSpPr>
            <a:spLocks noGrp="1"/>
          </p:cNvSpPr>
          <p:nvPr>
            <p:ph idx="1"/>
          </p:nvPr>
        </p:nvSpPr>
        <p:spPr>
          <a:xfrm>
            <a:off x="5209563" y="2160589"/>
            <a:ext cx="4064439" cy="3880773"/>
          </a:xfrm>
        </p:spPr>
        <p:txBody>
          <a:bodyPr>
            <a:normAutofit/>
          </a:bodyPr>
          <a:lstStyle/>
          <a:p>
            <a:r>
              <a:rPr lang="en-US" dirty="0"/>
              <a:t>Different needs for different activities</a:t>
            </a:r>
          </a:p>
          <a:p>
            <a:pPr lvl="1"/>
            <a:r>
              <a:rPr lang="en-US" dirty="0"/>
              <a:t>Examples: Driving, sports</a:t>
            </a:r>
          </a:p>
          <a:p>
            <a:r>
              <a:rPr lang="en-US" dirty="0"/>
              <a:t>Systems need to consider these activities in UI design</a:t>
            </a:r>
          </a:p>
          <a:p>
            <a:r>
              <a:rPr lang="en-US" dirty="0"/>
              <a:t>Automatically pick music for user based on activity – saves work</a:t>
            </a:r>
          </a:p>
          <a:p>
            <a:r>
              <a:rPr lang="en-US" dirty="0"/>
              <a:t>Some services may give users more control, though users tend to prefer not having to do a lot of work upfront</a:t>
            </a:r>
          </a:p>
        </p:txBody>
      </p:sp>
      <p:pic>
        <p:nvPicPr>
          <p:cNvPr id="5" name="Picture 4" descr="A person posing for a picture&#10;&#10;Description automatically generated">
            <a:extLst>
              <a:ext uri="{FF2B5EF4-FFF2-40B4-BE49-F238E27FC236}">
                <a16:creationId xmlns:a16="http://schemas.microsoft.com/office/drawing/2014/main" id="{96F23B18-D063-4962-9918-DA33701109DD}"/>
              </a:ext>
            </a:extLst>
          </p:cNvPr>
          <p:cNvPicPr>
            <a:picLocks noChangeAspect="1"/>
          </p:cNvPicPr>
          <p:nvPr/>
        </p:nvPicPr>
        <p:blipFill rotWithShape="1">
          <a:blip r:embed="rId2">
            <a:extLst>
              <a:ext uri="{28A0092B-C50C-407E-A947-70E740481C1C}">
                <a14:useLocalDpi xmlns:a14="http://schemas.microsoft.com/office/drawing/2010/main" val="0"/>
              </a:ext>
            </a:extLst>
          </a:blip>
          <a:srcRect l="30915" r="17165" b="-1"/>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0" name="Isosceles Triangle 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4145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BA21C-844C-4B07-BAF6-1FE7C7DB9510}"/>
              </a:ext>
            </a:extLst>
          </p:cNvPr>
          <p:cNvSpPr>
            <a:spLocks noGrp="1"/>
          </p:cNvSpPr>
          <p:nvPr>
            <p:ph type="title"/>
          </p:nvPr>
        </p:nvSpPr>
        <p:spPr/>
        <p:txBody>
          <a:bodyPr/>
          <a:lstStyle/>
          <a:p>
            <a:r>
              <a:rPr lang="en-US" dirty="0"/>
              <a:t>Personas of Music Streaming Service Users</a:t>
            </a:r>
          </a:p>
        </p:txBody>
      </p:sp>
      <p:sp>
        <p:nvSpPr>
          <p:cNvPr id="3" name="Content Placeholder 2">
            <a:extLst>
              <a:ext uri="{FF2B5EF4-FFF2-40B4-BE49-F238E27FC236}">
                <a16:creationId xmlns:a16="http://schemas.microsoft.com/office/drawing/2014/main" id="{85DDB0D5-5967-494A-AAE9-2A4D498AE688}"/>
              </a:ext>
            </a:extLst>
          </p:cNvPr>
          <p:cNvSpPr>
            <a:spLocks noGrp="1"/>
          </p:cNvSpPr>
          <p:nvPr>
            <p:ph idx="1"/>
          </p:nvPr>
        </p:nvSpPr>
        <p:spPr/>
        <p:txBody>
          <a:bodyPr/>
          <a:lstStyle/>
          <a:p>
            <a:r>
              <a:rPr lang="en-US" dirty="0"/>
              <a:t>Companionship</a:t>
            </a:r>
          </a:p>
          <a:p>
            <a:pPr lvl="1"/>
            <a:r>
              <a:rPr lang="en-US" dirty="0"/>
              <a:t>Desire to engage w/social aspects of music streaming</a:t>
            </a:r>
          </a:p>
          <a:p>
            <a:r>
              <a:rPr lang="en-US" dirty="0"/>
              <a:t>Investment</a:t>
            </a:r>
          </a:p>
          <a:p>
            <a:pPr lvl="1"/>
            <a:r>
              <a:rPr lang="en-US" dirty="0"/>
              <a:t>Desire to engage w/system </a:t>
            </a:r>
          </a:p>
          <a:p>
            <a:pPr lvl="1"/>
            <a:endParaRPr lang="en-US" dirty="0"/>
          </a:p>
        </p:txBody>
      </p:sp>
    </p:spTree>
    <p:extLst>
      <p:ext uri="{BB962C8B-B14F-4D97-AF65-F5344CB8AC3E}">
        <p14:creationId xmlns:p14="http://schemas.microsoft.com/office/powerpoint/2010/main" val="324978602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34E3C-1311-4F38-AB5B-974FD122F20F}"/>
              </a:ext>
            </a:extLst>
          </p:cNvPr>
          <p:cNvSpPr>
            <a:spLocks noGrp="1"/>
          </p:cNvSpPr>
          <p:nvPr>
            <p:ph type="title"/>
          </p:nvPr>
        </p:nvSpPr>
        <p:spPr/>
        <p:txBody>
          <a:bodyPr/>
          <a:lstStyle/>
          <a:p>
            <a:r>
              <a:rPr lang="en-US" dirty="0"/>
              <a:t>Takeaways from Personas</a:t>
            </a:r>
          </a:p>
        </p:txBody>
      </p:sp>
      <p:sp>
        <p:nvSpPr>
          <p:cNvPr id="3" name="Content Placeholder 2">
            <a:extLst>
              <a:ext uri="{FF2B5EF4-FFF2-40B4-BE49-F238E27FC236}">
                <a16:creationId xmlns:a16="http://schemas.microsoft.com/office/drawing/2014/main" id="{ACA8B5C8-9E22-45C1-9BAC-A49CF9F7E9B9}"/>
              </a:ext>
            </a:extLst>
          </p:cNvPr>
          <p:cNvSpPr>
            <a:spLocks noGrp="1"/>
          </p:cNvSpPr>
          <p:nvPr>
            <p:ph idx="1"/>
          </p:nvPr>
        </p:nvSpPr>
        <p:spPr/>
        <p:txBody>
          <a:bodyPr/>
          <a:lstStyle/>
          <a:p>
            <a:r>
              <a:rPr lang="en-US" dirty="0"/>
              <a:t>Engagement may not be the best metric for success, some people are happiest with minimal effort</a:t>
            </a:r>
          </a:p>
          <a:p>
            <a:r>
              <a:rPr lang="en-US" dirty="0"/>
              <a:t>Improve navigation – go down a trail and little guidance on how to get back</a:t>
            </a:r>
          </a:p>
          <a:p>
            <a:endParaRPr lang="en-US" dirty="0"/>
          </a:p>
        </p:txBody>
      </p:sp>
    </p:spTree>
    <p:extLst>
      <p:ext uri="{BB962C8B-B14F-4D97-AF65-F5344CB8AC3E}">
        <p14:creationId xmlns:p14="http://schemas.microsoft.com/office/powerpoint/2010/main" val="53904387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6959</TotalTime>
  <Words>598</Words>
  <Application>Microsoft Office PowerPoint</Application>
  <PresentationFormat>Widescreen</PresentationFormat>
  <Paragraphs>95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Human Factors and Music Streaming Services</vt:lpstr>
      <vt:lpstr>Music Interaction</vt:lpstr>
      <vt:lpstr>Context and Context Factors in Streaming Services</vt:lpstr>
      <vt:lpstr>Location</vt:lpstr>
      <vt:lpstr>Time</vt:lpstr>
      <vt:lpstr>Identity</vt:lpstr>
      <vt:lpstr>Activity</vt:lpstr>
      <vt:lpstr>Personas of Music Streaming Service Users</vt:lpstr>
      <vt:lpstr>Takeaways from Personas</vt:lpstr>
      <vt:lpstr>Takeaways from Personas cont.: More Contexts</vt:lpstr>
      <vt:lpstr>Considering Contexts</vt:lpstr>
      <vt:lpstr>Serendipity</vt:lpstr>
      <vt:lpstr>Serendipity Cont.</vt:lpstr>
      <vt:lpstr>Personalization</vt:lpstr>
      <vt:lpstr>Flow and music streaming</vt:lpstr>
      <vt:lpstr>SuperMusic</vt:lpstr>
      <vt:lpstr>Spotify Evaluation</vt:lpstr>
      <vt:lpstr>YouTube</vt:lpstr>
      <vt:lpstr>Main Takeaways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Factors and Music Streaming Services</dc:title>
  <dc:creator>Ramsier, Leah Eryn</dc:creator>
  <cp:lastModifiedBy>Ramsier, Leah Eryn</cp:lastModifiedBy>
  <cp:revision>7</cp:revision>
  <dcterms:created xsi:type="dcterms:W3CDTF">2019-03-20T16:28:22Z</dcterms:created>
  <dcterms:modified xsi:type="dcterms:W3CDTF">2019-03-25T12:27:34Z</dcterms:modified>
</cp:coreProperties>
</file>