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</p:sldIdLst>
  <p:sldSz cx="9144000" cy="5143500" type="screen16x9"/>
  <p:notesSz cx="6858000" cy="9144000"/>
  <p:embeddedFontLst>
    <p:embeddedFont>
      <p:font typeface="Lato" panose="020B0604020202020204" charset="0"/>
      <p:regular r:id="rId19"/>
      <p:bold r:id="rId20"/>
      <p:italic r:id="rId21"/>
      <p:boldItalic r:id="rId22"/>
    </p:embeddedFont>
    <p:embeddedFont>
      <p:font typeface="Raleway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h Ramsi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0DFE89-490C-4A67-92C4-5C034612A5F0}">
  <a:tblStyle styleId="{650DFE89-490C-4A67-92C4-5C034612A5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31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23T20:42:36.208" idx="1">
    <p:pos x="459" y="1309"/>
    <p:text>tweak when practicing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Leah: Slides 15-24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Ana: Slides 2-6, 28, 29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Tanner: Slides: 7-14, 25, 26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82d3c7ddb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582d3c7ddb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82d3c7ddb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82d3c7ddb_2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82d3c7ddb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82d3c7ddb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5831dc25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5831dc25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82e5075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82e5075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56aaa09acc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56aaa09acc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6aaa09acc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6aaa09acc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82d3c7d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82d3c7d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82d3c7ddb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82d3c7ddb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82d3c7ddb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582d3c7ddb_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82d3c7ddb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82d3c7ddb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82e5075d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582e5075d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82e5075d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582e5075d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82d3c7ddb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582d3c7ddb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82d3c7ddb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582d3c7ddb_2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Pomp and Circumstance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 Batchu, Leah Ramsier, Tanner Paul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hardware, software, other technology</a:t>
            </a:r>
            <a:endParaRPr/>
          </a:p>
        </p:txBody>
      </p:sp>
      <p:sp>
        <p:nvSpPr>
          <p:cNvPr id="222" name="Google Shape;222;p3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Excel (to make tables)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Qualtrics (to administer survey)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Desktop monitor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Desktop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Eye Tracker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</a:t>
            </a:r>
            <a:endParaRPr/>
          </a:p>
        </p:txBody>
      </p:sp>
      <p:sp>
        <p:nvSpPr>
          <p:cNvPr id="228" name="Google Shape;228;p3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Mixed design of between and within-subjects (3/48 table designs shown to each participant)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Table contains: blood pressure, pulse, height, weight, age, blood test results, pre-existing conditions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Show a table and comprehension question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Subjective decision question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Survey questions to measure experience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Designs</a:t>
            </a:r>
            <a:endParaRPr/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Alternating colors: gray and white 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Padding: small (0.5em), standard (1em), and large (2em)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Font size: small (10pt) or large (16pt)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Row and column lines: Row and column lines present, only row lines present, only column lines present, neither present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Questions</a:t>
            </a:r>
            <a:endParaRPr/>
          </a:p>
        </p:txBody>
      </p:sp>
      <p:sp>
        <p:nvSpPr>
          <p:cNvPr id="240" name="Google Shape;240;p3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Comprehension question: Randomly generate questions by picking random participant and random datapoint and ask participants to identify it.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Ex. What is the blood pressure for patient 3? What are the pre-existing conditions for patient 7?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Subjective decision question: What conditions may patient X encounter in the future?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Ask user to rate how satisfied they were with the table on a 1-5 Likert Scale.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Ask user to rate how confident they are in their comprehension answer on a 1-5 Likert Scale.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Ask user to rate how confident they are in their subjective decision answer on a 1-5 Likert Scale.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Study</a:t>
            </a:r>
            <a:endParaRPr/>
          </a:p>
        </p:txBody>
      </p:sp>
      <p:sp>
        <p:nvSpPr>
          <p:cNvPr id="246" name="Google Shape;246;p3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Methodology replicated in a lab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Eye tracker to generate heat map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Hypothesis: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Formatted tables will have more fixations and less sporadic eye movements.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 Cited</a:t>
            </a:r>
            <a:endParaRPr/>
          </a:p>
        </p:txBody>
      </p:sp>
      <p:sp>
        <p:nvSpPr>
          <p:cNvPr id="258" name="Google Shape;258;p4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aleway"/>
              <a:buChar char="●"/>
            </a:pPr>
            <a:r>
              <a:rPr lang="en" sz="12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Carrasco-Labra A. Comparison between the standard and a new alternative format of the Summary-of-Findings tables in Cochrane review users: study protocol for a randomized controlled trial. Trials. 2015 [accessed 2019 Feb 21];16(1). doi:10.1186/s13063-015-0649-6</a:t>
            </a:r>
            <a:endParaRPr sz="12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aleway"/>
              <a:buChar char="●"/>
            </a:pPr>
            <a:r>
              <a:rPr lang="en" sz="12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Cawthon, N., &amp; Moere, A. V. (2007, July). The effect of aesthetic on the usability of data visualization. In 2007 11th International Conference Information Visualization (IV'07) (pp. 637-648). IEEE.</a:t>
            </a:r>
            <a:endParaRPr sz="12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aleway"/>
              <a:buChar char="●"/>
            </a:pPr>
            <a:r>
              <a:rPr lang="en" sz="12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Khawaja MA, Chen F, Marcus N. Measuring Cognitive Load Using Linguistic Features: Implications for Usability Evaluation and Adaptive Interaction Design. International Journal of Human-Computer Interaction. 2013 [accessed 2019 Feb 21];30(5):343–368. doi:10.1080/10447318.2013.860579</a:t>
            </a:r>
            <a:endParaRPr sz="12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aleway"/>
              <a:buChar char="●"/>
            </a:pPr>
            <a:r>
              <a:rPr lang="en" sz="12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Rosenbaum, S. E., Glenton, C., Nylund, H. K., &amp; Oxman, A. D. (2010). User testing and stakeholder feedback contributed to the development of understandable and useful Summary of Findings tables for Cochrane reviews. Journal of clinical epidemiology, 63(6), 607-619.</a:t>
            </a:r>
            <a:endParaRPr sz="12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aleway"/>
              <a:buChar char="●"/>
            </a:pPr>
            <a:endParaRPr sz="12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180" name="Google Shape;180;p2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Identify best practices for designing data tables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Focus on medical professionals specifically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RQ1: Does it take longer to process information in data-heavy tables? How does the formatting of the data impact accurate understanding of that data?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RQ2: Does the formatting of the table affect user perceptions of decision making?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Research</a:t>
            </a:r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Discrete, non-complex data was said to be best represented through data tables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Data visualization methods tend to fail when using few variables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Cognitive load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Identify variables for measuring impact of aesthetics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 measures such as comprehension, satisfaction, and accessibility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testing table with medical professionals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Hypotheses</a:t>
            </a:r>
            <a:endParaRPr/>
          </a:p>
        </p:txBody>
      </p:sp>
      <p:sp>
        <p:nvSpPr>
          <p:cNvPr id="192" name="Google Shape;192;p3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RQ1: Does it take longer to process information in data-heavy tables? How does the formatting of the data impact accurate understanding of the data?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</a:t>
            </a:r>
            <a:r>
              <a:rPr lang="en" baseline="-25000"/>
              <a:t>1</a:t>
            </a:r>
            <a:r>
              <a:rPr lang="en"/>
              <a:t>: It takes longer to correctly identify data in tables without color formatting, with less padding, without borders, or  with smaller font sizes.</a:t>
            </a:r>
            <a:endParaRPr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RQ2: Does the formatting of the table affect user perceptions of decision making?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</a:t>
            </a:r>
            <a:r>
              <a:rPr lang="en" baseline="-25000"/>
              <a:t>2</a:t>
            </a:r>
            <a:r>
              <a:rPr lang="en"/>
              <a:t>: Users prefer to use data tables with color formatting, more padding, borders, and large font size.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Variables </a:t>
            </a:r>
            <a:endParaRPr/>
          </a:p>
        </p:txBody>
      </p:sp>
      <p:sp>
        <p:nvSpPr>
          <p:cNvPr id="198" name="Google Shape;198;p3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Color alternation on rows (2)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Size of padding (3)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Size of font (2)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Lines on columns/rows (4)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 Variables</a:t>
            </a:r>
            <a:endParaRPr/>
          </a:p>
        </p:txBody>
      </p:sp>
      <p:sp>
        <p:nvSpPr>
          <p:cNvPr id="204" name="Google Shape;204;p3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Response accuracy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Response time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Correct response time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satisfaction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confidence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Variables</a:t>
            </a:r>
            <a:endParaRPr/>
          </a:p>
        </p:txBody>
      </p:sp>
      <p:sp>
        <p:nvSpPr>
          <p:cNvPr id="210" name="Google Shape;210;p3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Data in the tables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Column and row names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Participants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Participants</a:t>
            </a:r>
            <a:endParaRPr/>
          </a:p>
        </p:txBody>
      </p:sp>
      <p:sp>
        <p:nvSpPr>
          <p:cNvPr id="216" name="Google Shape;216;p3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1000 med school students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Controlling for gender, proportional number of participants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Controlling for race and ethnicity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Randomly selected subset of 100 for lab study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784</Words>
  <Application>Microsoft Office PowerPoint</Application>
  <PresentationFormat>On-screen Show (16:9)</PresentationFormat>
  <Paragraphs>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Lato</vt:lpstr>
      <vt:lpstr>Raleway</vt:lpstr>
      <vt:lpstr>Arial</vt:lpstr>
      <vt:lpstr>Streamline</vt:lpstr>
      <vt:lpstr>Pomp and Circumstance</vt:lpstr>
      <vt:lpstr>Student Research</vt:lpstr>
      <vt:lpstr>Purpose</vt:lpstr>
      <vt:lpstr>Background Research</vt:lpstr>
      <vt:lpstr>Hypotheses</vt:lpstr>
      <vt:lpstr>Independent Variables </vt:lpstr>
      <vt:lpstr>Dependent Variables</vt:lpstr>
      <vt:lpstr>Control Variables</vt:lpstr>
      <vt:lpstr>Participants</vt:lpstr>
      <vt:lpstr>All hardware, software, other technology</vt:lpstr>
      <vt:lpstr>Experiment</vt:lpstr>
      <vt:lpstr>Table Designs</vt:lpstr>
      <vt:lpstr>Survey Questions</vt:lpstr>
      <vt:lpstr>Lab Study</vt:lpstr>
      <vt:lpstr>Works Cited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Pomp and Circumstance</dc:title>
  <dc:creator>lramsier</dc:creator>
  <cp:lastModifiedBy>Ramsier, Leah Eryn</cp:lastModifiedBy>
  <cp:revision>3</cp:revision>
  <dcterms:modified xsi:type="dcterms:W3CDTF">2019-07-29T19:28:25Z</dcterms:modified>
</cp:coreProperties>
</file>