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4" r:id="rId4"/>
    <p:sldId id="257" r:id="rId5"/>
    <p:sldId id="261" r:id="rId6"/>
    <p:sldId id="258" r:id="rId7"/>
    <p:sldId id="265" r:id="rId8"/>
    <p:sldId id="266" r:id="rId9"/>
    <p:sldId id="263" r:id="rId10"/>
    <p:sldId id="267" r:id="rId11"/>
    <p:sldId id="260" r:id="rId12"/>
    <p:sldId id="262" r:id="rId13"/>
    <p:sldId id="269" r:id="rId14"/>
    <p:sldId id="270" r:id="rId15"/>
    <p:sldId id="276" r:id="rId16"/>
    <p:sldId id="272" r:id="rId17"/>
    <p:sldId id="271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9" autoAdjust="0"/>
    <p:restoredTop sz="94660"/>
  </p:normalViewPr>
  <p:slideViewPr>
    <p:cSldViewPr snapToGrid="0">
      <p:cViewPr>
        <p:scale>
          <a:sx n="78" d="100"/>
          <a:sy n="78" d="100"/>
        </p:scale>
        <p:origin x="845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16Bg5TG_8I?start=121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3A4A2-CC83-4928-BB2F-CDC7569294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Virtual Reality Art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7EDDC0-6BA0-4A8D-9038-5A77E13066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Leah Ramsier</a:t>
            </a:r>
          </a:p>
        </p:txBody>
      </p:sp>
    </p:spTree>
    <p:extLst>
      <p:ext uri="{BB962C8B-B14F-4D97-AF65-F5344CB8AC3E}">
        <p14:creationId xmlns:p14="http://schemas.microsoft.com/office/powerpoint/2010/main" val="1392151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B51BA-8E36-4EF3-8866-F14CB6523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Factors of Effective Travel Techniques</a:t>
            </a:r>
            <a:br>
              <a:rPr lang="en-US" dirty="0"/>
            </a:br>
            <a:r>
              <a:rPr lang="en-US" dirty="0"/>
              <a:t>(Bowman et al., 1997)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E2893-02D4-48C7-881D-0A505DA42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Speed</a:t>
            </a:r>
          </a:p>
          <a:p>
            <a:r>
              <a:rPr lang="en-US" dirty="0"/>
              <a:t>Accuracy</a:t>
            </a:r>
          </a:p>
          <a:p>
            <a:r>
              <a:rPr lang="en-US" dirty="0"/>
              <a:t>Spatial Awareness</a:t>
            </a:r>
          </a:p>
          <a:p>
            <a:r>
              <a:rPr lang="en-US" dirty="0"/>
              <a:t>Ease of Learning</a:t>
            </a:r>
          </a:p>
          <a:p>
            <a:r>
              <a:rPr lang="en-US" dirty="0"/>
              <a:t>Ease of Use</a:t>
            </a:r>
          </a:p>
          <a:p>
            <a:r>
              <a:rPr lang="en-US" dirty="0"/>
              <a:t>Information Gathering</a:t>
            </a:r>
          </a:p>
          <a:p>
            <a:r>
              <a:rPr lang="en-US" dirty="0"/>
              <a:t>Presence</a:t>
            </a:r>
          </a:p>
        </p:txBody>
      </p:sp>
    </p:spTree>
    <p:extLst>
      <p:ext uri="{BB962C8B-B14F-4D97-AF65-F5344CB8AC3E}">
        <p14:creationId xmlns:p14="http://schemas.microsoft.com/office/powerpoint/2010/main" val="2420175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A9A84-FFB9-42D9-B1F1-CEE59FD5B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02DB7-A318-41AB-A8AB-B6CF1302B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Position is tracked so position in VR can map to position in real world</a:t>
            </a:r>
          </a:p>
          <a:p>
            <a:r>
              <a:rPr lang="en-US" dirty="0"/>
              <a:t>Important to mimic real life so user doesn’t get disoriented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992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367BD-08A3-4725-936B-E95514DC6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VR Implications for 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FBB30-3C47-42A4-95B4-FB8095BF9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Exist in virtual environment and real world simultaneously</a:t>
            </a:r>
          </a:p>
          <a:p>
            <a:r>
              <a:rPr lang="en-US" dirty="0"/>
              <a:t>Experience three-dimensional, immersive art</a:t>
            </a:r>
          </a:p>
          <a:p>
            <a:r>
              <a:rPr lang="en-US" dirty="0"/>
              <a:t>Example: move through a painting</a:t>
            </a:r>
          </a:p>
        </p:txBody>
      </p:sp>
    </p:spTree>
    <p:extLst>
      <p:ext uri="{BB962C8B-B14F-4D97-AF65-F5344CB8AC3E}">
        <p14:creationId xmlns:p14="http://schemas.microsoft.com/office/powerpoint/2010/main" val="1384682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04F71-3A28-4886-8C6E-D03E0C75D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Gnome Sweet Gnome by Alex Hirsch</a:t>
            </a:r>
          </a:p>
        </p:txBody>
      </p:sp>
      <p:pic>
        <p:nvPicPr>
          <p:cNvPr id="13" name="Online Media 12">
            <a:hlinkClick r:id="" action="ppaction://media"/>
            <a:extLst>
              <a:ext uri="{FF2B5EF4-FFF2-40B4-BE49-F238E27FC236}">
                <a16:creationId xmlns:a16="http://schemas.microsoft.com/office/drawing/2014/main" id="{5BD56075-249C-4F83-A0E1-70760DD3C06A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641599" y="2152650"/>
            <a:ext cx="6908801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685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E2C0A-8C3B-490F-A0FD-740093BA2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Factors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1C594-CED2-44DB-90C4-17FD86A78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Notice the perspective, head on</a:t>
            </a:r>
          </a:p>
          <a:p>
            <a:r>
              <a:rPr lang="en-US" dirty="0"/>
              <a:t>Wouldn’t look right from a different angle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606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E2C0A-8C3B-490F-A0FD-740093BA2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Factors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1C594-CED2-44DB-90C4-17FD86A78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Traveling through wall </a:t>
            </a:r>
          </a:p>
          <a:p>
            <a:r>
              <a:rPr lang="en-US" dirty="0"/>
              <a:t>Space outside tree and inside tree</a:t>
            </a:r>
          </a:p>
          <a:p>
            <a:r>
              <a:rPr lang="en-US" dirty="0"/>
              <a:t>Need a certain range of motion to travel that far</a:t>
            </a:r>
          </a:p>
        </p:txBody>
      </p:sp>
    </p:spTree>
    <p:extLst>
      <p:ext uri="{BB962C8B-B14F-4D97-AF65-F5344CB8AC3E}">
        <p14:creationId xmlns:p14="http://schemas.microsoft.com/office/powerpoint/2010/main" val="3364149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5719C-B7A1-4541-9C5C-2E785CB80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of VR 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00C6B-35F8-49B2-A24B-C22407953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art medium</a:t>
            </a:r>
          </a:p>
          <a:p>
            <a:r>
              <a:rPr lang="en-US" dirty="0"/>
              <a:t>Museums</a:t>
            </a:r>
          </a:p>
          <a:p>
            <a:r>
              <a:rPr lang="en-US" dirty="0"/>
              <a:t>Art Therapy</a:t>
            </a:r>
          </a:p>
          <a:p>
            <a:r>
              <a:rPr lang="en-US" dirty="0"/>
              <a:t>Education</a:t>
            </a:r>
          </a:p>
        </p:txBody>
      </p:sp>
    </p:spTree>
    <p:extLst>
      <p:ext uri="{BB962C8B-B14F-4D97-AF65-F5344CB8AC3E}">
        <p14:creationId xmlns:p14="http://schemas.microsoft.com/office/powerpoint/2010/main" val="2042397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FE4C1-B81F-426B-9D13-7BFB8328B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to Consider: Art Therapy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D5949-92E7-4CD9-9088-FB2B543A3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Motion-sickness</a:t>
            </a:r>
          </a:p>
          <a:p>
            <a:r>
              <a:rPr lang="en-US" dirty="0"/>
              <a:t>Difficulty with communication</a:t>
            </a:r>
          </a:p>
        </p:txBody>
      </p:sp>
    </p:spTree>
    <p:extLst>
      <p:ext uri="{BB962C8B-B14F-4D97-AF65-F5344CB8AC3E}">
        <p14:creationId xmlns:p14="http://schemas.microsoft.com/office/powerpoint/2010/main" val="212011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5D314-3445-49DB-B514-E1A73C5E0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Educational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A3349-DE41-44ED-B7CC-B8EB30215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Experiment compared two-dimensional painting to VR painting</a:t>
            </a:r>
          </a:p>
          <a:p>
            <a:r>
              <a:rPr lang="en-US" dirty="0"/>
              <a:t>Cognitive benefits identified: encourages abstract thinking</a:t>
            </a:r>
          </a:p>
        </p:txBody>
      </p:sp>
    </p:spTree>
    <p:extLst>
      <p:ext uri="{BB962C8B-B14F-4D97-AF65-F5344CB8AC3E}">
        <p14:creationId xmlns:p14="http://schemas.microsoft.com/office/powerpoint/2010/main" val="1263556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AD728-1D73-4F96-91E2-4CE00C161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for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294B8-FFEE-4429-9E8D-D9972938B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how immersive art affects cognition</a:t>
            </a:r>
          </a:p>
          <a:p>
            <a:r>
              <a:rPr lang="en-US" dirty="0"/>
              <a:t>Identify what factors contribute to ease/difficulty of use on VR painting interfaces (my master’s paper)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64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8452B-8F35-42DD-83AE-EEEB0DE26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52425"/>
            <a:ext cx="12192000" cy="1320800"/>
          </a:xfrm>
        </p:spPr>
        <p:txBody>
          <a:bodyPr/>
          <a:lstStyle/>
          <a:p>
            <a:pPr algn="ctr"/>
            <a:r>
              <a:rPr lang="en-US" dirty="0"/>
              <a:t>VR Art</a:t>
            </a:r>
          </a:p>
        </p:txBody>
      </p:sp>
      <p:pic>
        <p:nvPicPr>
          <p:cNvPr id="1026" name="Picture 2" descr="https://i.ytimg.com/vi/TckqNdrdbgk/maxresdefault.jpg">
            <a:extLst>
              <a:ext uri="{FF2B5EF4-FFF2-40B4-BE49-F238E27FC236}">
                <a16:creationId xmlns:a16="http://schemas.microsoft.com/office/drawing/2014/main" id="{34386CE2-761A-4573-98DD-8518FE5775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9544" y="1153943"/>
            <a:ext cx="8752012" cy="4923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96EB87A-B59D-4411-BFD8-7CD573CB9C87}"/>
              </a:ext>
            </a:extLst>
          </p:cNvPr>
          <p:cNvSpPr txBox="1"/>
          <p:nvPr/>
        </p:nvSpPr>
        <p:spPr>
          <a:xfrm>
            <a:off x="226584" y="6291262"/>
            <a:ext cx="11738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Image from: https://i.ytimg.com/vi/TckqNdrdbgk/maxresdefault.jpg</a:t>
            </a:r>
          </a:p>
        </p:txBody>
      </p:sp>
    </p:spTree>
    <p:extLst>
      <p:ext uri="{BB962C8B-B14F-4D97-AF65-F5344CB8AC3E}">
        <p14:creationId xmlns:p14="http://schemas.microsoft.com/office/powerpoint/2010/main" val="1980582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978CF-9BE8-4B7F-BD5B-FB0D75A49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4462F-02F5-4722-BE6D-F7BA098E8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err="1"/>
              <a:t>Antonietti</a:t>
            </a:r>
            <a:r>
              <a:rPr lang="en-US" dirty="0"/>
              <a:t>, A., &amp; </a:t>
            </a:r>
            <a:r>
              <a:rPr lang="en-US" dirty="0" err="1"/>
              <a:t>Cantoia</a:t>
            </a:r>
            <a:r>
              <a:rPr lang="en-US" dirty="0"/>
              <a:t>, M. (2000). To see a painting versus to walk in a painting: an experiment on sense-making through virtual reality. </a:t>
            </a:r>
            <a:r>
              <a:rPr lang="en-US" i="1" dirty="0"/>
              <a:t>Computers &amp; Education,</a:t>
            </a:r>
            <a:r>
              <a:rPr lang="en-US" dirty="0"/>
              <a:t> 34(3-4), 213-223.</a:t>
            </a:r>
          </a:p>
          <a:p>
            <a:r>
              <a:rPr lang="en-US" dirty="0"/>
              <a:t>Bowman, D. A., Koller, D., &amp; Hodges, L. F. (1997, March). Travel in immersive virtual environments: An evaluation of viewpoint motion control techniques</a:t>
            </a:r>
            <a:r>
              <a:rPr lang="en-US" i="1" dirty="0"/>
              <a:t>. In Virtual Reality Annual International Symposium,</a:t>
            </a:r>
            <a:r>
              <a:rPr lang="en-US" dirty="0"/>
              <a:t> 1997., </a:t>
            </a:r>
            <a:r>
              <a:rPr lang="en-US" i="1" dirty="0"/>
              <a:t>IEEE 1997</a:t>
            </a:r>
            <a:r>
              <a:rPr lang="en-US" dirty="0"/>
              <a:t> (pp. 45-52). IEEE.</a:t>
            </a:r>
            <a:br>
              <a:rPr lang="en-US" dirty="0"/>
            </a:br>
            <a:endParaRPr lang="en-US" dirty="0"/>
          </a:p>
          <a:p>
            <a:r>
              <a:rPr lang="en-US" dirty="0"/>
              <a:t>Buxton, B., &amp; Fitzmaurice, G. W. (1998). HMDs, caves &amp; chameleon: a human-centric analysis of interaction in virtual space. </a:t>
            </a:r>
            <a:r>
              <a:rPr lang="en-US" i="1" dirty="0"/>
              <a:t>ACM SIGGRAPH Computer Graphics</a:t>
            </a:r>
            <a:r>
              <a:rPr lang="en-US" dirty="0"/>
              <a:t>, </a:t>
            </a:r>
            <a:r>
              <a:rPr lang="en-US" i="1" dirty="0"/>
              <a:t>32</a:t>
            </a:r>
            <a:r>
              <a:rPr lang="en-US" dirty="0"/>
              <a:t>(4), 69-74.</a:t>
            </a:r>
          </a:p>
          <a:p>
            <a:r>
              <a:rPr lang="en-US" dirty="0" err="1"/>
              <a:t>Hacmun</a:t>
            </a:r>
            <a:r>
              <a:rPr lang="en-US" dirty="0"/>
              <a:t>, I., Regev, D., &amp; Salomon, R. (2018). The Principles of Art Therapy in Virtual Reality. Frontiers in psychology, 9.</a:t>
            </a:r>
          </a:p>
          <a:p>
            <a:r>
              <a:rPr lang="en-US" dirty="0"/>
              <a:t>Keefe, D. F., </a:t>
            </a:r>
            <a:r>
              <a:rPr lang="en-US" dirty="0" err="1"/>
              <a:t>Feliz</a:t>
            </a:r>
            <a:r>
              <a:rPr lang="en-US" dirty="0"/>
              <a:t>, D. A., </a:t>
            </a:r>
            <a:r>
              <a:rPr lang="en-US" dirty="0" err="1"/>
              <a:t>Moscovich</a:t>
            </a:r>
            <a:r>
              <a:rPr lang="en-US" dirty="0"/>
              <a:t>, T., Laidlaw, D. H., &amp; </a:t>
            </a:r>
            <a:r>
              <a:rPr lang="en-US" dirty="0" err="1"/>
              <a:t>LaViola</a:t>
            </a:r>
            <a:r>
              <a:rPr lang="en-US" dirty="0"/>
              <a:t> Jr, J. J. (2001, March). </a:t>
            </a:r>
            <a:r>
              <a:rPr lang="en-US" dirty="0" err="1"/>
              <a:t>CavePainting</a:t>
            </a:r>
            <a:r>
              <a:rPr lang="en-US" dirty="0"/>
              <a:t>: a fully immersive 3D artistic medium and interactive experience. In </a:t>
            </a:r>
            <a:r>
              <a:rPr lang="en-US" i="1" dirty="0"/>
              <a:t>Proceedings of the 2001 symposium on Interactive 3D graphics</a:t>
            </a:r>
            <a:r>
              <a:rPr lang="en-US" dirty="0"/>
              <a:t> (pp. 85-93). ACM.</a:t>
            </a:r>
            <a:br>
              <a:rPr lang="en-US" dirty="0"/>
            </a:br>
            <a:endParaRPr lang="en-US" dirty="0"/>
          </a:p>
          <a:p>
            <a:r>
              <a:rPr lang="en-US" dirty="0" err="1"/>
              <a:t>Kimer</a:t>
            </a:r>
            <a:r>
              <a:rPr lang="en-US" dirty="0"/>
              <a:t>, T. G., &amp; Martins, V. F. (1999). A model of software development process for virtual environments: definition and a case study. In Application-Specific Systems and Software Engineering and Technology, 1999. ASSET'99. Proceedings. 1999 IEEE Symposium on (pp. 155-161). IEEE.</a:t>
            </a:r>
          </a:p>
          <a:p>
            <a:r>
              <a:rPr lang="en-US" dirty="0"/>
              <a:t>McGill, M., Boland, D., Murray-Smith, R., &amp; Brewster, S. (2015, April). A dose of reality: Overcoming usability challenges in </a:t>
            </a:r>
            <a:r>
              <a:rPr lang="en-US" dirty="0" err="1"/>
              <a:t>vr</a:t>
            </a:r>
            <a:r>
              <a:rPr lang="en-US" dirty="0"/>
              <a:t> head-mounted displays. In </a:t>
            </a:r>
            <a:r>
              <a:rPr lang="en-US" i="1" dirty="0"/>
              <a:t>Proceedings of the 33rd Annual ACM Conference on Human Factors in Computing Systems</a:t>
            </a:r>
            <a:r>
              <a:rPr lang="en-US" dirty="0"/>
              <a:t> (pp. 2143-2152). ACM.</a:t>
            </a:r>
          </a:p>
          <a:p>
            <a:r>
              <a:rPr lang="en-US" dirty="0" err="1"/>
              <a:t>Morie</a:t>
            </a:r>
            <a:r>
              <a:rPr lang="en-US" dirty="0"/>
              <a:t>, J. F. (2008, February). Ontological implications of Being in immersive virtual environments. In </a:t>
            </a:r>
            <a:r>
              <a:rPr lang="en-US" i="1" dirty="0"/>
              <a:t>The Engineering Reality of Virtual Reality 2008</a:t>
            </a:r>
            <a:r>
              <a:rPr lang="en-US" dirty="0"/>
              <a:t> (Vol. 6804, p. 680408). International Society for Optics and Photonics.</a:t>
            </a:r>
          </a:p>
          <a:p>
            <a:r>
              <a:rPr lang="en-US" dirty="0"/>
              <a:t>Slater, M., &amp; Wilbur, S. (1997). A framework for immersive virtual environments (FIVE): Speculations on the role of presence in virtual environments. </a:t>
            </a:r>
            <a:r>
              <a:rPr lang="en-US" i="1" dirty="0"/>
              <a:t>Presence: Teleoperators &amp; Virtual Environments,</a:t>
            </a:r>
            <a:r>
              <a:rPr lang="en-US" dirty="0"/>
              <a:t> 6(6), 603-616.</a:t>
            </a:r>
          </a:p>
          <a:p>
            <a:r>
              <a:rPr lang="en-US" dirty="0"/>
              <a:t>Zimmerman, G. W., &amp; Eber, D. E. (2001, February). When worlds collide!: an interdisciplinary course in virtual-reality art.</a:t>
            </a:r>
            <a:r>
              <a:rPr lang="en-US" i="1" dirty="0"/>
              <a:t> In ACM SIGCSE Bulletin</a:t>
            </a:r>
            <a:r>
              <a:rPr lang="en-US" dirty="0"/>
              <a:t> (Vol. 33, No. 1, pp. 75-79). ACM.</a:t>
            </a:r>
          </a:p>
        </p:txBody>
      </p:sp>
    </p:spTree>
    <p:extLst>
      <p:ext uri="{BB962C8B-B14F-4D97-AF65-F5344CB8AC3E}">
        <p14:creationId xmlns:p14="http://schemas.microsoft.com/office/powerpoint/2010/main" val="965802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D1603-503D-4A5F-9BF2-14ADE0DA5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VR 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A4817-27DC-47FA-9A7B-0098F5926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Elements from 2D art (like painting) and 3D art (like sculpting)</a:t>
            </a:r>
          </a:p>
          <a:p>
            <a:r>
              <a:rPr lang="en-US" dirty="0"/>
              <a:t>Unencumbered by the laws of physics </a:t>
            </a:r>
          </a:p>
        </p:txBody>
      </p:sp>
    </p:spTree>
    <p:extLst>
      <p:ext uri="{BB962C8B-B14F-4D97-AF65-F5344CB8AC3E}">
        <p14:creationId xmlns:p14="http://schemas.microsoft.com/office/powerpoint/2010/main" val="3464273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4EBD7-5FD3-465E-814A-93CE742FD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VR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311BD-EC8C-4273-9174-753238341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Virtual Environments: “a computer generated display that allows or compels the user (or users) to have a sense of being present in an environment other than the one they are actually in, and to interact with that environment.” (Schroeder, 2008, p.2)</a:t>
            </a:r>
          </a:p>
        </p:txBody>
      </p:sp>
    </p:spTree>
    <p:extLst>
      <p:ext uri="{BB962C8B-B14F-4D97-AF65-F5344CB8AC3E}">
        <p14:creationId xmlns:p14="http://schemas.microsoft.com/office/powerpoint/2010/main" val="2076829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3E359-ED30-406E-B046-5C19A8F8F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Head-mounted Displays (HMDs)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90C9A-61AC-4154-9DB5-E64EAB980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HMDs: Type of VR device</a:t>
            </a:r>
          </a:p>
          <a:p>
            <a:r>
              <a:rPr lang="en-US" dirty="0"/>
              <a:t>Usability issues from being unable to perceive reality while using HMDs</a:t>
            </a:r>
          </a:p>
          <a:p>
            <a:r>
              <a:rPr lang="en-US" dirty="0"/>
              <a:t>Criticized as impractical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7CEF7F-0328-455F-B3F6-5B65B4C68B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9236" y="3921396"/>
            <a:ext cx="2652863" cy="2652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011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0956C-5D91-4FE3-82FA-FDD7479C9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Presence and Immersion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EE366-DF1B-4CAE-838C-F6F96FF07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Presence: user’s sense of “being there”</a:t>
            </a:r>
          </a:p>
          <a:p>
            <a:r>
              <a:rPr lang="en-US" dirty="0"/>
              <a:t>Implications for cognition</a:t>
            </a:r>
          </a:p>
          <a:p>
            <a:r>
              <a:rPr lang="en-US" dirty="0"/>
              <a:t>Immersion: the technology’s ability to create a sense of reality</a:t>
            </a:r>
          </a:p>
          <a:p>
            <a:r>
              <a:rPr lang="en-US" dirty="0"/>
              <a:t>Implications related to technology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076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50C21-97DC-45F3-9793-E5EF9D91C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 for Human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F24F8-F8CD-4E5B-8623-1F2576D5C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how user will behave if they feel a sense of presence in an immersive VR environment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608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CCF0C-E6B8-4A59-88E8-C859BED60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 for Human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3942F-4449-4650-99EE-F6C184AEF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keep use immersed in HMD while keeping them functional in reality</a:t>
            </a:r>
          </a:p>
          <a:p>
            <a:r>
              <a:rPr lang="en-US" dirty="0"/>
              <a:t>What does this mean for art?</a:t>
            </a:r>
          </a:p>
        </p:txBody>
      </p:sp>
    </p:spTree>
    <p:extLst>
      <p:ext uri="{BB962C8B-B14F-4D97-AF65-F5344CB8AC3E}">
        <p14:creationId xmlns:p14="http://schemas.microsoft.com/office/powerpoint/2010/main" val="3739828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CE858-B0AB-4E00-A8F3-0B8154485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14491-191C-481B-92AC-EE1647712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Artists can move freely through 3D space to create art that can be experienced</a:t>
            </a:r>
          </a:p>
          <a:p>
            <a:r>
              <a:rPr lang="en-US" dirty="0"/>
              <a:t>Teleportation possible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576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5606</TotalTime>
  <Words>493</Words>
  <Application>Microsoft Office PowerPoint</Application>
  <PresentationFormat>Widescreen</PresentationFormat>
  <Paragraphs>75</Paragraphs>
  <Slides>20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Trebuchet MS</vt:lpstr>
      <vt:lpstr>Wingdings 3</vt:lpstr>
      <vt:lpstr>Facet</vt:lpstr>
      <vt:lpstr>Virtual Reality Art</vt:lpstr>
      <vt:lpstr>VR Art</vt:lpstr>
      <vt:lpstr>Making VR Art</vt:lpstr>
      <vt:lpstr>VR Basics</vt:lpstr>
      <vt:lpstr>Head-mounted Displays (HMDs)</vt:lpstr>
      <vt:lpstr>Presence and Immersion</vt:lpstr>
      <vt:lpstr>Implications for Human Factors</vt:lpstr>
      <vt:lpstr>Implications for Human Factors</vt:lpstr>
      <vt:lpstr>Movement</vt:lpstr>
      <vt:lpstr>Factors of Effective Travel Techniques (Bowman et al., 1997)</vt:lpstr>
      <vt:lpstr>Position</vt:lpstr>
      <vt:lpstr>VR Implications for Art</vt:lpstr>
      <vt:lpstr>Example: Gnome Sweet Gnome by Alex Hirsch</vt:lpstr>
      <vt:lpstr>Human Factors Considerations</vt:lpstr>
      <vt:lpstr>Human Factors Considerations</vt:lpstr>
      <vt:lpstr>Applications of VR Art</vt:lpstr>
      <vt:lpstr>Limitations to Consider: Art Therapy</vt:lpstr>
      <vt:lpstr>Educational Benefits</vt:lpstr>
      <vt:lpstr>Potential for Research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Reality Art</dc:title>
  <dc:creator>Leah Ramsier</dc:creator>
  <cp:lastModifiedBy>Leah Ramsier</cp:lastModifiedBy>
  <cp:revision>30</cp:revision>
  <dcterms:created xsi:type="dcterms:W3CDTF">2019-02-03T21:19:11Z</dcterms:created>
  <dcterms:modified xsi:type="dcterms:W3CDTF">2019-02-07T18:45:40Z</dcterms:modified>
</cp:coreProperties>
</file>